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4"/>
  </p:notesMasterIdLst>
  <p:sldIdLst>
    <p:sldId id="256" r:id="rId2"/>
    <p:sldId id="263" r:id="rId3"/>
    <p:sldId id="313" r:id="rId4"/>
    <p:sldId id="258" r:id="rId5"/>
    <p:sldId id="259" r:id="rId6"/>
    <p:sldId id="329" r:id="rId7"/>
    <p:sldId id="311" r:id="rId8"/>
    <p:sldId id="284" r:id="rId9"/>
    <p:sldId id="291" r:id="rId10"/>
    <p:sldId id="286" r:id="rId11"/>
    <p:sldId id="290" r:id="rId12"/>
    <p:sldId id="287" r:id="rId13"/>
    <p:sldId id="288" r:id="rId14"/>
    <p:sldId id="262" r:id="rId15"/>
    <p:sldId id="292" r:id="rId16"/>
    <p:sldId id="293" r:id="rId17"/>
    <p:sldId id="295" r:id="rId18"/>
    <p:sldId id="296" r:id="rId19"/>
    <p:sldId id="298" r:id="rId20"/>
    <p:sldId id="300" r:id="rId21"/>
    <p:sldId id="314" r:id="rId22"/>
    <p:sldId id="320" r:id="rId23"/>
    <p:sldId id="315" r:id="rId24"/>
    <p:sldId id="322" r:id="rId25"/>
    <p:sldId id="317" r:id="rId26"/>
    <p:sldId id="324" r:id="rId27"/>
    <p:sldId id="318" r:id="rId28"/>
    <p:sldId id="326" r:id="rId29"/>
    <p:sldId id="316" r:id="rId30"/>
    <p:sldId id="327" r:id="rId31"/>
    <p:sldId id="309" r:id="rId32"/>
    <p:sldId id="261" r:id="rId33"/>
    <p:sldId id="260" r:id="rId34"/>
    <p:sldId id="266" r:id="rId35"/>
    <p:sldId id="265" r:id="rId36"/>
    <p:sldId id="268" r:id="rId37"/>
    <p:sldId id="267" r:id="rId38"/>
    <p:sldId id="264" r:id="rId39"/>
    <p:sldId id="269" r:id="rId40"/>
    <p:sldId id="272" r:id="rId41"/>
    <p:sldId id="271" r:id="rId42"/>
    <p:sldId id="270" r:id="rId43"/>
    <p:sldId id="274" r:id="rId44"/>
    <p:sldId id="276" r:id="rId45"/>
    <p:sldId id="275" r:id="rId46"/>
    <p:sldId id="273" r:id="rId47"/>
    <p:sldId id="278" r:id="rId48"/>
    <p:sldId id="281" r:id="rId49"/>
    <p:sldId id="279" r:id="rId50"/>
    <p:sldId id="280" r:id="rId51"/>
    <p:sldId id="282" r:id="rId52"/>
    <p:sldId id="277" r:id="rId5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000099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26" autoAdjust="0"/>
    <p:restoredTop sz="94660"/>
  </p:normalViewPr>
  <p:slideViewPr>
    <p:cSldViewPr>
      <p:cViewPr varScale="1">
        <p:scale>
          <a:sx n="85" d="100"/>
          <a:sy n="85" d="100"/>
        </p:scale>
        <p:origin x="-96" y="-2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A72C94-0333-44C0-A710-9CE94C11BFCC}" type="datetimeFigureOut">
              <a:rPr lang="ru-RU" smtClean="0"/>
              <a:t>18.12.2021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67F7B8-B749-4DC2-B85A-3713257265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5762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67F7B8-B749-4DC2-B85A-37132572653E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47407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67F7B8-B749-4DC2-B85A-37132572653E}" type="slidenum">
              <a:rPr lang="ru-RU" smtClean="0"/>
              <a:t>51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97528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CF42E-B423-4FE9-AFD6-A033EBFF6C49}" type="datetime1">
              <a:rPr lang="ru-RU" smtClean="0"/>
              <a:t>18.12.2021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DA19F-6FB5-4666-9E82-5BEB29C1FF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38026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E488B-949C-460B-AC42-17DFA3128544}" type="datetime1">
              <a:rPr lang="ru-RU" smtClean="0"/>
              <a:t>18.12.2021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DA19F-6FB5-4666-9E82-5BEB29C1FF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6477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01E19-FA58-4999-99EC-5F26A5EF8979}" type="datetime1">
              <a:rPr lang="ru-RU" smtClean="0"/>
              <a:t>18.12.2021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DA19F-6FB5-4666-9E82-5BEB29C1FF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14847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44475"/>
            <a:ext cx="838835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8382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4290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937375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fld id="{2B65B4E4-2740-49EB-9F15-AEE1A867F51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76822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5E73A-8C1E-4BA9-A994-98ED78014BFD}" type="datetime1">
              <a:rPr lang="ru-RU" smtClean="0"/>
              <a:t>18.12.2021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DA19F-6FB5-4666-9E82-5BEB29C1FF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0246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CBF91-2336-4D01-B179-B31D686D48E8}" type="datetime1">
              <a:rPr lang="ru-RU" smtClean="0"/>
              <a:t>18.12.2021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DA19F-6FB5-4666-9E82-5BEB29C1FF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69668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9C492-9D2A-4F6A-B018-F8A49ECD52BA}" type="datetime1">
              <a:rPr lang="ru-RU" smtClean="0"/>
              <a:t>18.12.2021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DA19F-6FB5-4666-9E82-5BEB29C1FF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0186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DBE8F-5605-46AE-9B2F-5D18C76FDE75}" type="datetime1">
              <a:rPr lang="ru-RU" smtClean="0"/>
              <a:t>18.12.2021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DA19F-6FB5-4666-9E82-5BEB29C1FF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67584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D45DE-3F45-4807-8A0C-EA9E77354E89}" type="datetime1">
              <a:rPr lang="ru-RU" smtClean="0"/>
              <a:t>18.12.2021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DA19F-6FB5-4666-9E82-5BEB29C1FF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1709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03FDE-5C28-4A01-956B-8FAD4F9D75DF}" type="datetime1">
              <a:rPr lang="ru-RU" smtClean="0"/>
              <a:t>18.12.2021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DA19F-6FB5-4666-9E82-5BEB29C1FF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8309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12651-5D15-41DD-BE16-D5F86FE696E0}" type="datetime1">
              <a:rPr lang="ru-RU" smtClean="0"/>
              <a:t>18.12.2021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DA19F-6FB5-4666-9E82-5BEB29C1FF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1008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27AAD-2970-4C44-9C15-F888536CB5F3}" type="datetime1">
              <a:rPr lang="ru-RU" smtClean="0"/>
              <a:t>18.12.2021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DA19F-6FB5-4666-9E82-5BEB29C1FF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2756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636689-73B6-4BC2-8AE3-956E6935379E}" type="datetime1">
              <a:rPr lang="ru-RU" smtClean="0"/>
              <a:t>18.12.2021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0DA19F-6FB5-4666-9E82-5BEB29C1FF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8587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367" y="2258043"/>
            <a:ext cx="3848472" cy="1008112"/>
          </a:xfrm>
          <a:solidFill>
            <a:srgbClr val="FFFF00"/>
          </a:solidFill>
        </p:spPr>
        <p:txBody>
          <a:bodyPr>
            <a:normAutofit fontScale="85000" lnSpcReduction="10000"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ПЛЕМЕННОЕ ДЕЛО В СКОТОВОДСТВЕ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 descr="F:\ПОВЫШЕНИЕ КВАЛИФИКАЦИИ и РП\ФОТО КРС овец\КРС фото и видео\20200413_1527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230678"/>
            <a:ext cx="4536504" cy="3402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Admin\Desktop\20200413_16225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061" y="3663056"/>
            <a:ext cx="3960000" cy="297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79512" y="476672"/>
            <a:ext cx="8964488" cy="1470025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и методы селекции в животноводстве</a:t>
            </a:r>
            <a:endParaRPr lang="ru-RU" sz="48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1907704" y="6157602"/>
            <a:ext cx="6577008" cy="683776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ООО «Хлебороб» Петровский район</a:t>
            </a:r>
          </a:p>
          <a:p>
            <a:pPr>
              <a:spcBef>
                <a:spcPts val="0"/>
              </a:spcBef>
            </a:pPr>
            <a:r>
              <a:rPr lang="ru-RU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голштинская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порода крупного рогатого скота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3564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541837"/>
            <a:ext cx="828092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Эффективность </a:t>
            </a:r>
            <a:r>
              <a:rPr lang="ru-RU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искусственного отбора </a:t>
            </a:r>
            <a:r>
              <a:rPr lang="ru-RU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зависит: </a:t>
            </a:r>
          </a:p>
          <a:p>
            <a:pPr algn="just"/>
            <a:r>
              <a:rPr lang="ru-RU" sz="32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условий среды; </a:t>
            </a:r>
          </a:p>
          <a:p>
            <a:pPr algn="just"/>
            <a:r>
              <a:rPr lang="ru-RU" sz="32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интенсивности отбора; </a:t>
            </a:r>
          </a:p>
          <a:p>
            <a:pPr algn="just"/>
            <a:r>
              <a:rPr lang="ru-RU" sz="32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интервала </a:t>
            </a:r>
            <a:r>
              <a:rPr lang="ru-RU" sz="3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между </a:t>
            </a:r>
            <a:r>
              <a:rPr lang="ru-RU" sz="32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поколениями; </a:t>
            </a:r>
          </a:p>
          <a:p>
            <a:pPr algn="just"/>
            <a:r>
              <a:rPr lang="ru-RU" sz="32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числа </a:t>
            </a:r>
            <a:r>
              <a:rPr lang="ru-RU" sz="3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селекционируемых</a:t>
            </a:r>
            <a:r>
              <a:rPr lang="ru-RU" sz="3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признаков; </a:t>
            </a:r>
          </a:p>
          <a:p>
            <a:pPr algn="just"/>
            <a:r>
              <a:rPr lang="ru-RU" sz="32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частот </a:t>
            </a:r>
            <a:r>
              <a:rPr lang="ru-RU" sz="3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генов в популяции, их сцепления и числа генов, </a:t>
            </a:r>
            <a:r>
              <a:rPr lang="ru-RU" sz="32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детерминирующих </a:t>
            </a:r>
            <a:r>
              <a:rPr lang="ru-RU" sz="3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 признака, и т. д. </a:t>
            </a:r>
            <a:endParaRPr lang="ru-RU" sz="3200" dirty="0" smtClean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5066152"/>
            <a:ext cx="81369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всех формах искусственного отбора всегда действует и естественный отбор. </a:t>
            </a:r>
          </a:p>
        </p:txBody>
      </p:sp>
    </p:spTree>
    <p:extLst>
      <p:ext uri="{BB962C8B-B14F-4D97-AF65-F5344CB8AC3E}">
        <p14:creationId xmlns:p14="http://schemas.microsoft.com/office/powerpoint/2010/main" val="19500228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404664"/>
            <a:ext cx="820891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Основными признаками отбора принято </a:t>
            </a:r>
            <a:r>
              <a:rPr lang="ru-RU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считать:</a:t>
            </a:r>
          </a:p>
          <a:p>
            <a:pPr marL="457200" indent="-457200" algn="just">
              <a:buFontTx/>
              <a:buChar char="-"/>
            </a:pPr>
            <a:r>
              <a:rPr lang="ru-RU" sz="32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продуктивность </a:t>
            </a:r>
            <a:r>
              <a:rPr lang="ru-RU" sz="3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(производительность), </a:t>
            </a:r>
            <a:endParaRPr lang="ru-RU" sz="3200" dirty="0" smtClean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Tx/>
              <a:buChar char="-"/>
            </a:pPr>
            <a:r>
              <a:rPr lang="ru-RU" sz="32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конституция</a:t>
            </a:r>
            <a:r>
              <a:rPr lang="ru-RU" sz="3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3200" dirty="0" smtClean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Tx/>
              <a:buChar char="-"/>
            </a:pPr>
            <a:r>
              <a:rPr lang="ru-RU" sz="32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экстерьер, </a:t>
            </a:r>
          </a:p>
          <a:p>
            <a:pPr marL="457200" indent="-457200" algn="just">
              <a:buFontTx/>
              <a:buChar char="-"/>
            </a:pPr>
            <a:r>
              <a:rPr lang="ru-RU" sz="32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интерьер, </a:t>
            </a:r>
          </a:p>
          <a:p>
            <a:pPr marL="457200" indent="-457200" algn="just">
              <a:buFontTx/>
              <a:buChar char="-"/>
            </a:pPr>
            <a:r>
              <a:rPr lang="ru-RU" sz="32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 </a:t>
            </a:r>
            <a:r>
              <a:rPr lang="ru-RU" sz="3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индивидуального развития (скороспелость, долголетие и т.д</a:t>
            </a:r>
            <a:r>
              <a:rPr lang="ru-RU" sz="32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.),</a:t>
            </a:r>
          </a:p>
          <a:p>
            <a:pPr marL="457200" indent="-457200" algn="just">
              <a:buFontTx/>
              <a:buChar char="-"/>
            </a:pPr>
            <a:r>
              <a:rPr lang="ru-RU" sz="32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способность </a:t>
            </a:r>
            <a:r>
              <a:rPr lang="ru-RU" sz="3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адаптироваться в новых условиях среды, </a:t>
            </a:r>
            <a:endParaRPr lang="ru-RU" sz="3200" dirty="0" smtClean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Tx/>
              <a:buChar char="-"/>
            </a:pPr>
            <a:r>
              <a:rPr lang="ru-RU" sz="32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племенная </a:t>
            </a:r>
            <a:r>
              <a:rPr lang="ru-RU" sz="3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ценность (передача достоинств потомству).</a:t>
            </a:r>
          </a:p>
        </p:txBody>
      </p:sp>
    </p:spTree>
    <p:extLst>
      <p:ext uri="{BB962C8B-B14F-4D97-AF65-F5344CB8AC3E}">
        <p14:creationId xmlns:p14="http://schemas.microsoft.com/office/powerpoint/2010/main" val="16255331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точки зрения генетики, эффективность отбора зависит от типа действия </a:t>
            </a:r>
            <a:r>
              <a:rPr lang="ru-RU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генов</a:t>
            </a:r>
            <a:endParaRPr lang="ru-RU" sz="32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556792"/>
            <a:ext cx="81369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Отбор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доминантный 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ген </a:t>
            </a:r>
            <a:r>
              <a:rPr lang="ru-RU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например, черная </a:t>
            </a:r>
            <a:r>
              <a:rPr lang="ru-RU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масть скота </a:t>
            </a:r>
            <a:r>
              <a:rPr lang="ru-RU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АА и </a:t>
            </a:r>
            <a:r>
              <a:rPr lang="ru-RU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Аа</a:t>
            </a:r>
            <a:r>
              <a:rPr lang="ru-RU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400" b="1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2558441"/>
            <a:ext cx="83529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Отбор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против доминантного 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гена </a:t>
            </a:r>
            <a:r>
              <a:rPr lang="ru-RU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(выбраковываются </a:t>
            </a:r>
            <a:r>
              <a:rPr lang="ru-RU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АА</a:t>
            </a:r>
            <a:r>
              <a:rPr lang="ru-RU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Аа</a:t>
            </a:r>
            <a:r>
              <a:rPr lang="ru-RU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остаются </a:t>
            </a:r>
            <a:r>
              <a:rPr lang="ru-RU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с </a:t>
            </a:r>
            <a:r>
              <a:rPr lang="ru-RU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желательным генотипом </a:t>
            </a:r>
            <a:r>
              <a:rPr lang="ru-RU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аа</a:t>
            </a:r>
            <a:r>
              <a:rPr lang="ru-RU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 </a:t>
            </a:r>
            <a:endParaRPr lang="ru-RU" sz="24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67545" y="3601844"/>
            <a:ext cx="82809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Отбор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рецессивному 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гену </a:t>
            </a:r>
            <a:r>
              <a:rPr lang="ru-RU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(отбор </a:t>
            </a:r>
            <a:r>
              <a:rPr lang="ru-RU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действует только </a:t>
            </a:r>
            <a:endParaRPr lang="ru-RU" sz="2400" dirty="0" smtClean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гомогенов</a:t>
            </a:r>
            <a:r>
              <a:rPr lang="ru-RU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аа</a:t>
            </a:r>
            <a:r>
              <a:rPr lang="ru-RU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не действует на </a:t>
            </a:r>
            <a:r>
              <a:rPr lang="ru-RU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гетерогенов</a:t>
            </a:r>
            <a:r>
              <a:rPr lang="ru-RU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Аа</a:t>
            </a:r>
            <a:r>
              <a:rPr lang="ru-RU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ru-RU" sz="24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67544" y="4581128"/>
            <a:ext cx="53993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Отбор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против рецессивных 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генов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67544" y="5229200"/>
            <a:ext cx="84249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Отбор в пользу гетерогенных 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особей </a:t>
            </a:r>
            <a:r>
              <a:rPr lang="ru-RU" sz="2400" b="1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проводят </a:t>
            </a:r>
            <a:r>
              <a:rPr lang="ru-RU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том </a:t>
            </a:r>
            <a:endParaRPr lang="ru-RU" sz="2400" dirty="0" smtClean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случае</a:t>
            </a:r>
            <a:r>
              <a:rPr lang="ru-RU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если гетерогенные особи по развитию признака </a:t>
            </a:r>
            <a:endParaRPr lang="ru-RU" sz="2400" dirty="0" smtClean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превосходят </a:t>
            </a:r>
            <a:r>
              <a:rPr lang="ru-RU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гомогенные формы (сверхдоминирование, </a:t>
            </a:r>
            <a:endParaRPr lang="ru-RU" sz="2400" dirty="0" smtClean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</a:t>
            </a:r>
            <a:r>
              <a:rPr lang="ru-RU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гетерозис</a:t>
            </a:r>
            <a:r>
              <a:rPr lang="ru-RU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24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45284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35880" y="476672"/>
            <a:ext cx="8546057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Отбор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против гетерогенных 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особей </a:t>
            </a:r>
            <a:r>
              <a:rPr lang="ru-RU" sz="2400" b="1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когда у </a:t>
            </a:r>
            <a:r>
              <a:rPr lang="ru-RU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гетерогенов</a:t>
            </a:r>
            <a:r>
              <a:rPr lang="ru-RU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 smtClean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признаков хуже, чем у </a:t>
            </a:r>
            <a:r>
              <a:rPr lang="ru-RU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гомогенов</a:t>
            </a:r>
            <a:r>
              <a:rPr lang="ru-RU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Примером </a:t>
            </a:r>
            <a:r>
              <a:rPr lang="ru-RU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могут </a:t>
            </a:r>
            <a:endParaRPr lang="ru-RU" sz="2400" dirty="0" smtClean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служить </a:t>
            </a:r>
            <a:r>
              <a:rPr lang="ru-RU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транслокации</a:t>
            </a:r>
            <a:r>
              <a:rPr lang="ru-RU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носители которых имеют более низкую </a:t>
            </a:r>
            <a:endParaRPr lang="ru-RU" sz="2400" dirty="0" smtClean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плодовитость. </a:t>
            </a:r>
            <a:endParaRPr lang="ru-RU" sz="24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2276872"/>
            <a:ext cx="82089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 Отбор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генам с эффектом 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сверхдоминирования </a:t>
            </a:r>
            <a:r>
              <a:rPr lang="ru-RU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тип взаимодействия аллельных генов, при котором </a:t>
            </a:r>
            <a:r>
              <a:rPr lang="ru-RU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гетерогены</a:t>
            </a:r>
            <a:r>
              <a:rPr lang="ru-RU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фенотипически</a:t>
            </a:r>
            <a:r>
              <a:rPr lang="ru-RU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превосходят </a:t>
            </a:r>
            <a:r>
              <a:rPr lang="ru-RU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гомогены</a:t>
            </a:r>
            <a:r>
              <a:rPr lang="ru-RU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называется сверхдоминированием.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4149080"/>
            <a:ext cx="870320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 Частотно-зависимый отбор - </a:t>
            </a:r>
            <a:r>
              <a:rPr lang="ru-RU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пользу редких генотипов </a:t>
            </a:r>
            <a:r>
              <a:rPr lang="ru-RU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</a:p>
          <a:p>
            <a:pPr algn="just"/>
            <a:r>
              <a:rPr lang="ru-RU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один </a:t>
            </a:r>
            <a:r>
              <a:rPr lang="ru-RU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механизмов поддержания генетического </a:t>
            </a:r>
            <a:r>
              <a:rPr lang="ru-RU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полиморфизма в популяциях, поскольку приспособленность генотипа </a:t>
            </a:r>
            <a:r>
              <a:rPr lang="ru-RU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повышается. При этом приспособленность тем выше</a:t>
            </a:r>
            <a:r>
              <a:rPr lang="ru-RU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чем </a:t>
            </a:r>
            <a:r>
              <a:rPr lang="ru-RU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реже встречается генотип</a:t>
            </a:r>
            <a:r>
              <a:rPr lang="ru-RU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83712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04664"/>
            <a:ext cx="8229600" cy="6192688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Интенсивность отбора определяется процентом ежегодной выбраковки маточного поголовья и ввода в стадо лучших животных.</a:t>
            </a:r>
          </a:p>
          <a:p>
            <a:pPr marL="0" indent="0" algn="just">
              <a:buNone/>
            </a:pPr>
            <a:endParaRPr lang="ru-RU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Признаки выбраковки: </a:t>
            </a:r>
          </a:p>
          <a:p>
            <a:pPr marL="514350" indent="-514350" algn="just">
              <a:buAutoNum type="arabicPeriod"/>
            </a:pPr>
            <a:r>
              <a:rPr lang="ru-RU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Низкая продуктивность и племенные качества;</a:t>
            </a:r>
          </a:p>
          <a:p>
            <a:pPr marL="514350" indent="-514350" algn="just">
              <a:buAutoNum type="arabicPeriod"/>
            </a:pPr>
            <a:r>
              <a:rPr lang="ru-RU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Старость, болезнь, отсутствие или снижение продуктивных качеств.</a:t>
            </a:r>
          </a:p>
          <a:p>
            <a:pPr marL="514350" indent="-514350" algn="just">
              <a:buAutoNum type="arabicPeriod"/>
            </a:pPr>
            <a:endParaRPr lang="ru-RU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молочных комплексах ежегодно выбраковывают 25-30% коров.</a:t>
            </a:r>
            <a:endParaRPr lang="ru-RU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4748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ПОДБОР В </a:t>
            </a:r>
            <a:r>
              <a:rPr lang="ru-RU" sz="32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ЖИВОТНОВОДСТВЕ</a:t>
            </a:r>
            <a:endParaRPr lang="ru-RU" sz="3200" dirty="0">
              <a:solidFill>
                <a:srgbClr val="8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ru-RU" sz="3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Подбор</a:t>
            </a:r>
            <a:r>
              <a:rPr lang="ru-RU" sz="3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преднамеренное составление родительских пар, для получения потомства с желательными качествами.</a:t>
            </a:r>
          </a:p>
          <a:p>
            <a:pPr algn="just"/>
            <a:r>
              <a:rPr lang="ru-RU" sz="3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Синтез, в результате которого селекционер соединяет в потомстве основные признаки животных, отобранных для воспроизводства.</a:t>
            </a:r>
          </a:p>
          <a:p>
            <a:pPr algn="just"/>
            <a:r>
              <a:rPr lang="ru-RU" sz="3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Подбор основан на принципах</a:t>
            </a:r>
            <a:r>
              <a:rPr lang="ru-RU" sz="3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сохранения и усиления тех особенностей по которым ведут отбор. </a:t>
            </a:r>
            <a:r>
              <a:rPr lang="ru-RU" sz="38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продолжением отбора и усиливает его действие</a:t>
            </a:r>
            <a:r>
              <a:rPr lang="ru-RU" sz="3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Подбор можно осуществить только в тех хозяйствах в которых высокий уровень животноводства.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60886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3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 подбора имеет следующие цели: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3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ru-RU" sz="3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Наследственное закрепление желательных свойств, имеющихся у родителей.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3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ru-RU" sz="3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Исправление в потомстве нежелательных качеств одного животного желательными качествами другого.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3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ru-RU" sz="3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Объединение у потомства «+» качеств, каждое из которых имеется только у одного родителя.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3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r>
              <a:rPr lang="ru-RU" sz="3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Внесение в популяцию новых желательных свойств путем использования отдельных животных (самцов), имеющих это свойство.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3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</a:t>
            </a:r>
            <a:r>
              <a:rPr lang="ru-RU" sz="3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Повышение жизнеспособности потомства.</a:t>
            </a:r>
          </a:p>
          <a:p>
            <a:pPr marL="0" indent="0" algn="just">
              <a:spcBef>
                <a:spcPts val="0"/>
              </a:spcBef>
            </a:pPr>
            <a:endParaRPr lang="ru-RU" sz="30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92924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898" y="1128070"/>
            <a:ext cx="4176464" cy="1119375"/>
          </a:xfrm>
          <a:solidFill>
            <a:srgbClr val="FFFF99"/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гомогенный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гетерогенный</a:t>
            </a:r>
            <a:endParaRPr lang="ru-RU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 flipH="1">
            <a:off x="1999310" y="476672"/>
            <a:ext cx="1180728" cy="70635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4572000" y="1179062"/>
            <a:ext cx="3744416" cy="3046988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pPr algn="just"/>
            <a:r>
              <a:rPr lang="ru-RU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индивидуальный</a:t>
            </a:r>
          </a:p>
          <a:p>
            <a:pPr algn="just"/>
            <a:r>
              <a:rPr lang="ru-RU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групповой</a:t>
            </a:r>
          </a:p>
          <a:p>
            <a:pPr algn="just"/>
            <a:r>
              <a:rPr lang="ru-RU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индивидуально-групповой  </a:t>
            </a:r>
          </a:p>
          <a:p>
            <a:pPr algn="just"/>
            <a:r>
              <a:rPr lang="ru-RU" sz="32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птицеводстве </a:t>
            </a:r>
            <a:r>
              <a:rPr lang="ru-RU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семейно-групповой</a:t>
            </a:r>
            <a:r>
              <a:rPr lang="ru-RU" sz="3200" dirty="0" smtClean="0"/>
              <a:t> </a:t>
            </a:r>
            <a:endParaRPr lang="ru-RU" sz="32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131840" y="121963"/>
            <a:ext cx="187679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Подбор</a:t>
            </a:r>
            <a:endParaRPr lang="ru-RU" sz="4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41969" y="2264570"/>
            <a:ext cx="374046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Гомогенный (одинаковый, однородный)</a:t>
            </a:r>
            <a:r>
              <a:rPr lang="ru-RU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его сущность заключается в том, что самцы и самки относительно сходны между собой по степени выраженности признака. «Лучшее с лучшим дает лучшее».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73276" y="5013176"/>
            <a:ext cx="379696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Гетерогенный (разнородный)</a:t>
            </a:r>
            <a:r>
              <a:rPr lang="ru-RU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спаривание между собой самцов и самок различающихся по степени выраженности признака. </a:t>
            </a:r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4932040" y="503632"/>
            <a:ext cx="1298047" cy="70111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3988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332656"/>
            <a:ext cx="853716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Индивидуальный.</a:t>
            </a:r>
            <a:r>
              <a:rPr lang="ru-RU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Осуществляется в племенных хозяйствах. К отдельным самкам подбирают отдельных самцов. Лучшая сочетаемость определяется знанием </a:t>
            </a:r>
            <a:r>
              <a:rPr lang="ru-RU" sz="2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родословной.</a:t>
            </a:r>
            <a:endParaRPr lang="ru-RU" sz="2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7399" y="1715324"/>
            <a:ext cx="84694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Групповой.</a:t>
            </a:r>
            <a:r>
              <a:rPr lang="ru-RU" sz="24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Выделяют группу самок относительно сходных между собой. К этой группе самок можно подобрать </a:t>
            </a:r>
            <a:r>
              <a:rPr lang="ru-RU" sz="2400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нескольких самцов. </a:t>
            </a:r>
            <a:endParaRPr lang="ru-RU" sz="2400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03249" y="2996952"/>
            <a:ext cx="846515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880"/>
              </a:lnSpc>
            </a:pPr>
            <a:r>
              <a:rPr lang="ru-RU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Индивидуально-групповой</a:t>
            </a:r>
            <a:r>
              <a:rPr lang="ru-RU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характеризуется тем, что маточное поголовье разбивают на несколько групп, каждая из которых состоит из животных, сходных по конституции, продуктивности, происхождению и т.д. Для маток каждой группы подбирают самца более высокого класса.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5085184"/>
            <a:ext cx="846941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семейно-групповом подборе </a:t>
            </a:r>
            <a:r>
              <a:rPr lang="ru-RU" sz="24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группу специально отобранных высокопродуктивных кур-несушек пускают несколько петухов-братьев, полученных от оцененного по потомству петуха-отца.</a:t>
            </a:r>
          </a:p>
        </p:txBody>
      </p:sp>
    </p:spTree>
    <p:extLst>
      <p:ext uri="{BB962C8B-B14F-4D97-AF65-F5344CB8AC3E}">
        <p14:creationId xmlns:p14="http://schemas.microsoft.com/office/powerpoint/2010/main" val="25108847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468313" y="1806575"/>
            <a:ext cx="7991475" cy="258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5400" b="1" i="1" dirty="0">
                <a:solidFill>
                  <a:srgbClr val="800000"/>
                </a:solidFill>
                <a:latin typeface="Times New Roman" pitchFamily="18" charset="0"/>
              </a:rPr>
              <a:t>Методы разведения сельскохозяйственных животных</a:t>
            </a:r>
          </a:p>
        </p:txBody>
      </p:sp>
    </p:spTree>
    <p:extLst>
      <p:ext uri="{BB962C8B-B14F-4D97-AF65-F5344CB8AC3E}">
        <p14:creationId xmlns:p14="http://schemas.microsoft.com/office/powerpoint/2010/main" val="35730935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лекции:</a:t>
            </a:r>
            <a:endParaRPr lang="ru-RU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2952328"/>
          </a:xfrm>
        </p:spPr>
        <p:txBody>
          <a:bodyPr>
            <a:normAutofit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ru-RU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и методы отбора и подбора;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разведения в животноводстве;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и отбор КРС по происхождению;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и отбор КРС по качеству потомства.</a:t>
            </a:r>
          </a:p>
        </p:txBody>
      </p:sp>
    </p:spTree>
    <p:extLst>
      <p:ext uri="{BB962C8B-B14F-4D97-AF65-F5344CB8AC3E}">
        <p14:creationId xmlns:p14="http://schemas.microsoft.com/office/powerpoint/2010/main" val="3111198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250825" y="196379"/>
            <a:ext cx="871378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ru-RU" altLang="ru-RU" sz="24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Скороспелость и сроки использования животных</a:t>
            </a:r>
            <a:endParaRPr lang="ru-RU" altLang="ru-RU" sz="2400" b="1" dirty="0">
              <a:solidFill>
                <a:srgbClr val="800000"/>
              </a:solidFill>
              <a:latin typeface="Times New Roman" pitchFamily="18" charset="0"/>
            </a:endParaRPr>
          </a:p>
          <a:p>
            <a:pPr algn="ctr" eaLnBrk="0" hangingPunct="0"/>
            <a:r>
              <a:rPr lang="ru-RU" altLang="ru-RU" sz="24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(по Е.Ф. </a:t>
            </a:r>
            <a:r>
              <a:rPr lang="ru-RU" altLang="ru-RU" sz="2400" b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Лискуну</a:t>
            </a:r>
            <a:r>
              <a:rPr lang="ru-RU" altLang="ru-RU" sz="24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и др</a:t>
            </a:r>
            <a:r>
              <a:rPr lang="ru-RU" altLang="ru-RU" sz="24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.)</a:t>
            </a:r>
            <a:endParaRPr lang="ru-RU" altLang="ru-RU" sz="24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graphicFrame>
        <p:nvGraphicFramePr>
          <p:cNvPr id="10765" name="Group 5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738065"/>
              </p:ext>
            </p:extLst>
          </p:nvPr>
        </p:nvGraphicFramePr>
        <p:xfrm>
          <a:off x="62706" y="1329736"/>
          <a:ext cx="9018587" cy="5222558"/>
        </p:xfrm>
        <a:graphic>
          <a:graphicData uri="http://schemas.openxmlformats.org/drawingml/2006/table">
            <a:tbl>
              <a:tblPr/>
              <a:tblGrid>
                <a:gridCol w="1268934"/>
                <a:gridCol w="1440160"/>
                <a:gridCol w="1242193"/>
                <a:gridCol w="1189038"/>
                <a:gridCol w="1313185"/>
                <a:gridCol w="1152128"/>
                <a:gridCol w="1412949"/>
              </a:tblGrid>
              <a:tr h="833438"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Животное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Продолжи-</a:t>
                      </a:r>
                      <a:r>
                        <a:rPr kumimoji="0" lang="ru-RU" alt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тельность</a:t>
                      </a: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alt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эмбриональ-ного</a:t>
                      </a: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периода, дней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Возраст </a:t>
                      </a:r>
                      <a:r>
                        <a:rPr kumimoji="0" lang="ru-RU" alt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наступле-ния</a:t>
                      </a: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полового </a:t>
                      </a:r>
                      <a:r>
                        <a:rPr kumimoji="0" lang="ru-RU" alt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созрева-ния</a:t>
                      </a: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мес.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Возраст первого покрытия, мес.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Возраст </a:t>
                      </a:r>
                      <a:r>
                        <a:rPr kumimoji="0" lang="ru-RU" alt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достиже-ния</a:t>
                      </a: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половой зрелости,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лет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Средняя продолжительность, лет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349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жизни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Хозяйствен-ного исполь-зования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87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Корова</a:t>
                      </a:r>
                      <a:endParaRPr kumimoji="0" lang="ru-RU" alt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285</a:t>
                      </a:r>
                      <a:endParaRPr kumimoji="0" lang="ru-RU" alt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8-10</a:t>
                      </a:r>
                      <a:endParaRPr kumimoji="0" lang="ru-RU" alt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16-18</a:t>
                      </a:r>
                      <a:endParaRPr kumimoji="0" lang="ru-RU" alt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5-7</a:t>
                      </a:r>
                      <a:endParaRPr kumimoji="0" lang="ru-RU" alt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20-25</a:t>
                      </a: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10-12</a:t>
                      </a: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87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Овца</a:t>
                      </a: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152</a:t>
                      </a: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6-8</a:t>
                      </a: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12-18</a:t>
                      </a:r>
                      <a:endParaRPr kumimoji="0" lang="ru-RU" alt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3-4</a:t>
                      </a:r>
                      <a:endParaRPr kumimoji="0" lang="ru-RU" alt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10-12</a:t>
                      </a: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6-7</a:t>
                      </a: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Свинья</a:t>
                      </a: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114</a:t>
                      </a: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5-6</a:t>
                      </a: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8-10</a:t>
                      </a: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3-4</a:t>
                      </a:r>
                      <a:endParaRPr kumimoji="0" lang="ru-RU" alt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10-15</a:t>
                      </a:r>
                      <a:endParaRPr kumimoji="0" lang="ru-RU" alt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4-5</a:t>
                      </a: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87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Лошадь</a:t>
                      </a: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340</a:t>
                      </a: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18-24</a:t>
                      </a: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</a:t>
                      </a: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6-7</a:t>
                      </a: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25-30</a:t>
                      </a:r>
                      <a:endParaRPr kumimoji="0" lang="ru-RU" alt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15-18</a:t>
                      </a:r>
                      <a:endParaRPr kumimoji="0" lang="ru-RU" alt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87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Курица</a:t>
                      </a: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7-8</a:t>
                      </a: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1-3</a:t>
                      </a:r>
                      <a:endParaRPr kumimoji="0" lang="ru-RU" alt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87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Гусь</a:t>
                      </a: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</a:t>
                      </a: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9-10</a:t>
                      </a: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18-20</a:t>
                      </a: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4-5</a:t>
                      </a:r>
                      <a:endParaRPr kumimoji="0" lang="ru-RU" alt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87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Утка</a:t>
                      </a: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6-7</a:t>
                      </a: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8-10</a:t>
                      </a: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2-3</a:t>
                      </a:r>
                      <a:endParaRPr kumimoji="0" lang="ru-RU" alt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631" name="Rectangle 391"/>
          <p:cNvSpPr>
            <a:spLocks noChangeArrowheads="1"/>
          </p:cNvSpPr>
          <p:nvPr/>
        </p:nvSpPr>
        <p:spPr bwMode="auto">
          <a:xfrm>
            <a:off x="0" y="55149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513570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404664"/>
            <a:ext cx="792088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Промышленное скрещивание.</a:t>
            </a:r>
            <a:r>
              <a:rPr lang="ru-RU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получения </a:t>
            </a:r>
            <a:r>
              <a:rPr lang="ru-RU" sz="3600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пользовательных</a:t>
            </a:r>
            <a:r>
              <a:rPr lang="ru-RU" sz="36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животных </a:t>
            </a:r>
            <a:r>
              <a:rPr lang="ru-RU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</a:t>
            </a:r>
            <a:r>
              <a:rPr lang="ru-RU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помесей I поколения с ярко выраженным гетерозисом по продуктивным </a:t>
            </a:r>
            <a:r>
              <a:rPr lang="ru-RU" sz="36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качествам. </a:t>
            </a:r>
            <a:r>
              <a:rPr lang="ru-RU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Оно основано на максимальном использовании явления гетерозиса. Промышленное скрещивание может быть простым и сложным. В простом скрещивании участвуют две породы, а в сложном </a:t>
            </a:r>
            <a:r>
              <a:rPr lang="ru-RU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</a:t>
            </a:r>
            <a:r>
              <a:rPr lang="ru-RU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три и более.</a:t>
            </a:r>
          </a:p>
        </p:txBody>
      </p:sp>
    </p:spTree>
    <p:extLst>
      <p:ext uri="{BB962C8B-B14F-4D97-AF65-F5344CB8AC3E}">
        <p14:creationId xmlns:p14="http://schemas.microsoft.com/office/powerpoint/2010/main" val="10141139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541338" y="173038"/>
            <a:ext cx="7991475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4000" b="1">
                <a:solidFill>
                  <a:srgbClr val="673D31"/>
                </a:solidFill>
                <a:latin typeface="Times New Roman" pitchFamily="18" charset="0"/>
              </a:rPr>
              <a:t>Схема промышленного скрещивания</a:t>
            </a:r>
          </a:p>
        </p:txBody>
      </p:sp>
      <p:sp>
        <p:nvSpPr>
          <p:cNvPr id="2054" name="Oval 6"/>
          <p:cNvSpPr>
            <a:spLocks noChangeArrowheads="1"/>
          </p:cNvSpPr>
          <p:nvPr/>
        </p:nvSpPr>
        <p:spPr bwMode="auto">
          <a:xfrm>
            <a:off x="1403350" y="1773238"/>
            <a:ext cx="1152525" cy="1150937"/>
          </a:xfrm>
          <a:prstGeom prst="ellipse">
            <a:avLst/>
          </a:prstGeom>
          <a:solidFill>
            <a:srgbClr val="FFFF00"/>
          </a:solidFill>
          <a:ln w="38100">
            <a:solidFill>
              <a:srgbClr val="673D3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56" name="Rectangle 8" descr="Мелкая клетка"/>
          <p:cNvSpPr>
            <a:spLocks noChangeArrowheads="1"/>
          </p:cNvSpPr>
          <p:nvPr/>
        </p:nvSpPr>
        <p:spPr bwMode="auto">
          <a:xfrm>
            <a:off x="7164388" y="1822450"/>
            <a:ext cx="1152525" cy="1008063"/>
          </a:xfrm>
          <a:prstGeom prst="rect">
            <a:avLst/>
          </a:prstGeom>
          <a:pattFill prst="smCheck">
            <a:fgClr>
              <a:srgbClr val="673D31"/>
            </a:fgClr>
            <a:bgClr>
              <a:srgbClr val="FFFFFF"/>
            </a:bgClr>
          </a:pattFill>
          <a:ln w="38100">
            <a:solidFill>
              <a:srgbClr val="673D3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61" name="Text Box 13"/>
          <p:cNvSpPr txBox="1">
            <a:spLocks noChangeArrowheads="1"/>
          </p:cNvSpPr>
          <p:nvPr/>
        </p:nvSpPr>
        <p:spPr bwMode="auto">
          <a:xfrm>
            <a:off x="4500563" y="1700213"/>
            <a:ext cx="935037" cy="118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7200" dirty="0">
                <a:solidFill>
                  <a:srgbClr val="673D31"/>
                </a:solidFill>
              </a:rPr>
              <a:t>Х</a:t>
            </a:r>
          </a:p>
        </p:txBody>
      </p:sp>
      <p:sp>
        <p:nvSpPr>
          <p:cNvPr id="2063" name="Line 15"/>
          <p:cNvSpPr>
            <a:spLocks noChangeShapeType="1"/>
          </p:cNvSpPr>
          <p:nvPr/>
        </p:nvSpPr>
        <p:spPr bwMode="auto">
          <a:xfrm>
            <a:off x="5364163" y="2349500"/>
            <a:ext cx="1800225" cy="0"/>
          </a:xfrm>
          <a:prstGeom prst="line">
            <a:avLst/>
          </a:prstGeom>
          <a:noFill/>
          <a:ln w="38100">
            <a:solidFill>
              <a:srgbClr val="673D3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64" name="Line 16"/>
          <p:cNvSpPr>
            <a:spLocks noChangeShapeType="1"/>
          </p:cNvSpPr>
          <p:nvPr/>
        </p:nvSpPr>
        <p:spPr bwMode="auto">
          <a:xfrm>
            <a:off x="2555875" y="2349500"/>
            <a:ext cx="1800225" cy="0"/>
          </a:xfrm>
          <a:prstGeom prst="line">
            <a:avLst/>
          </a:prstGeom>
          <a:noFill/>
          <a:ln w="38100">
            <a:solidFill>
              <a:srgbClr val="673D3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65" name="Line 17"/>
          <p:cNvSpPr>
            <a:spLocks noChangeShapeType="1"/>
          </p:cNvSpPr>
          <p:nvPr/>
        </p:nvSpPr>
        <p:spPr bwMode="auto">
          <a:xfrm flipH="1">
            <a:off x="3708400" y="2708275"/>
            <a:ext cx="863600" cy="865188"/>
          </a:xfrm>
          <a:prstGeom prst="line">
            <a:avLst/>
          </a:prstGeom>
          <a:noFill/>
          <a:ln w="38100">
            <a:solidFill>
              <a:srgbClr val="673D3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66" name="Line 18"/>
          <p:cNvSpPr>
            <a:spLocks noChangeShapeType="1"/>
          </p:cNvSpPr>
          <p:nvPr/>
        </p:nvSpPr>
        <p:spPr bwMode="auto">
          <a:xfrm>
            <a:off x="5148263" y="2708275"/>
            <a:ext cx="936625" cy="936625"/>
          </a:xfrm>
          <a:prstGeom prst="line">
            <a:avLst/>
          </a:prstGeom>
          <a:noFill/>
          <a:ln w="38100">
            <a:solidFill>
              <a:srgbClr val="673D3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67" name="Line 19"/>
          <p:cNvSpPr>
            <a:spLocks noChangeShapeType="1"/>
          </p:cNvSpPr>
          <p:nvPr/>
        </p:nvSpPr>
        <p:spPr bwMode="auto">
          <a:xfrm>
            <a:off x="6011863" y="3644900"/>
            <a:ext cx="0" cy="1008063"/>
          </a:xfrm>
          <a:prstGeom prst="line">
            <a:avLst/>
          </a:prstGeom>
          <a:noFill/>
          <a:ln w="38100">
            <a:solidFill>
              <a:srgbClr val="673D3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74" name="AutoShape 26" descr="Мелкая клетка"/>
          <p:cNvSpPr>
            <a:spLocks noChangeArrowheads="1"/>
          </p:cNvSpPr>
          <p:nvPr/>
        </p:nvSpPr>
        <p:spPr bwMode="auto">
          <a:xfrm>
            <a:off x="3419475" y="3617913"/>
            <a:ext cx="647700" cy="1152525"/>
          </a:xfrm>
          <a:prstGeom prst="flowChartDelay">
            <a:avLst/>
          </a:prstGeom>
          <a:pattFill prst="smCheck">
            <a:fgClr>
              <a:srgbClr val="673D31"/>
            </a:fgClr>
            <a:bgClr>
              <a:schemeClr val="tx1"/>
            </a:bgClr>
          </a:pattFill>
          <a:ln w="38100">
            <a:solidFill>
              <a:srgbClr val="673D3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75" name="AutoShape 27"/>
          <p:cNvSpPr>
            <a:spLocks noChangeArrowheads="1"/>
          </p:cNvSpPr>
          <p:nvPr/>
        </p:nvSpPr>
        <p:spPr bwMode="auto">
          <a:xfrm rot="-10800000">
            <a:off x="2771775" y="3617913"/>
            <a:ext cx="647700" cy="1152525"/>
          </a:xfrm>
          <a:prstGeom prst="flowChartDelay">
            <a:avLst/>
          </a:prstGeom>
          <a:solidFill>
            <a:srgbClr val="FFFF00"/>
          </a:solidFill>
          <a:ln w="38100">
            <a:solidFill>
              <a:srgbClr val="673D3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76" name="Rectangle 28"/>
          <p:cNvSpPr>
            <a:spLocks noChangeArrowheads="1"/>
          </p:cNvSpPr>
          <p:nvPr/>
        </p:nvSpPr>
        <p:spPr bwMode="auto">
          <a:xfrm>
            <a:off x="5302250" y="3656013"/>
            <a:ext cx="709613" cy="1116012"/>
          </a:xfrm>
          <a:prstGeom prst="rect">
            <a:avLst/>
          </a:prstGeom>
          <a:solidFill>
            <a:srgbClr val="FFFF00"/>
          </a:solidFill>
          <a:ln w="38100">
            <a:solidFill>
              <a:srgbClr val="673D3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77" name="Rectangle 29" descr="Мелкая клетка"/>
          <p:cNvSpPr>
            <a:spLocks noChangeArrowheads="1"/>
          </p:cNvSpPr>
          <p:nvPr/>
        </p:nvSpPr>
        <p:spPr bwMode="auto">
          <a:xfrm>
            <a:off x="5922963" y="3656013"/>
            <a:ext cx="633412" cy="1116012"/>
          </a:xfrm>
          <a:prstGeom prst="rect">
            <a:avLst/>
          </a:prstGeom>
          <a:pattFill prst="smCheck">
            <a:fgClr>
              <a:srgbClr val="673D31"/>
            </a:fgClr>
            <a:bgClr>
              <a:srgbClr val="FFFFFF"/>
            </a:bgClr>
          </a:pattFill>
          <a:ln w="38100">
            <a:solidFill>
              <a:srgbClr val="673D3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79" name="Text Box 31"/>
          <p:cNvSpPr txBox="1">
            <a:spLocks noChangeArrowheads="1"/>
          </p:cNvSpPr>
          <p:nvPr/>
        </p:nvSpPr>
        <p:spPr bwMode="auto">
          <a:xfrm>
            <a:off x="1752600" y="2924175"/>
            <a:ext cx="43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ru-RU" sz="2400" b="1">
                <a:solidFill>
                  <a:srgbClr val="673D31"/>
                </a:solidFill>
                <a:latin typeface="Times New Roman" pitchFamily="18" charset="0"/>
              </a:rPr>
              <a:t>I</a:t>
            </a:r>
            <a:endParaRPr lang="ru-RU" altLang="ru-RU" sz="2400" b="1">
              <a:solidFill>
                <a:srgbClr val="673D31"/>
              </a:solidFill>
              <a:latin typeface="Times New Roman" pitchFamily="18" charset="0"/>
            </a:endParaRPr>
          </a:p>
        </p:txBody>
      </p:sp>
      <p:sp>
        <p:nvSpPr>
          <p:cNvPr id="2080" name="Text Box 32"/>
          <p:cNvSpPr txBox="1">
            <a:spLocks noChangeArrowheads="1"/>
          </p:cNvSpPr>
          <p:nvPr/>
        </p:nvSpPr>
        <p:spPr bwMode="auto">
          <a:xfrm>
            <a:off x="7580313" y="2819400"/>
            <a:ext cx="43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ru-RU" sz="2400" b="1">
                <a:solidFill>
                  <a:srgbClr val="673D31"/>
                </a:solidFill>
                <a:latin typeface="Times New Roman" pitchFamily="18" charset="0"/>
              </a:rPr>
              <a:t>II</a:t>
            </a:r>
            <a:endParaRPr lang="ru-RU" altLang="ru-RU" sz="2400" b="1">
              <a:solidFill>
                <a:srgbClr val="673D31"/>
              </a:solidFill>
              <a:latin typeface="Times New Roman" pitchFamily="18" charset="0"/>
            </a:endParaRPr>
          </a:p>
        </p:txBody>
      </p:sp>
      <p:sp>
        <p:nvSpPr>
          <p:cNvPr id="2081" name="Text Box 33"/>
          <p:cNvSpPr txBox="1">
            <a:spLocks noChangeArrowheads="1"/>
          </p:cNvSpPr>
          <p:nvPr/>
        </p:nvSpPr>
        <p:spPr bwMode="auto">
          <a:xfrm>
            <a:off x="1116013" y="5768975"/>
            <a:ext cx="727233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ru-RU" sz="2400" b="1" dirty="0">
                <a:solidFill>
                  <a:srgbClr val="000099"/>
                </a:solidFill>
                <a:latin typeface="Times New Roman" pitchFamily="18" charset="0"/>
              </a:rPr>
              <a:t>I</a:t>
            </a:r>
            <a:r>
              <a:rPr lang="ru-RU" altLang="ru-RU" sz="2400" b="1" dirty="0">
                <a:solidFill>
                  <a:srgbClr val="000099"/>
                </a:solidFill>
                <a:latin typeface="Times New Roman" pitchFamily="18" charset="0"/>
              </a:rPr>
              <a:t> – матки породы А; </a:t>
            </a:r>
            <a:r>
              <a:rPr lang="en-US" altLang="ru-RU" sz="2400" b="1" dirty="0">
                <a:solidFill>
                  <a:srgbClr val="000099"/>
                </a:solidFill>
                <a:latin typeface="Times New Roman" pitchFamily="18" charset="0"/>
              </a:rPr>
              <a:t>II</a:t>
            </a:r>
            <a:r>
              <a:rPr lang="ru-RU" altLang="ru-RU" sz="2400" b="1" dirty="0">
                <a:solidFill>
                  <a:srgbClr val="000099"/>
                </a:solidFill>
                <a:latin typeface="Times New Roman" pitchFamily="18" charset="0"/>
              </a:rPr>
              <a:t> – производители породы В</a:t>
            </a:r>
          </a:p>
        </p:txBody>
      </p:sp>
    </p:spTree>
    <p:extLst>
      <p:ext uri="{BB962C8B-B14F-4D97-AF65-F5344CB8AC3E}">
        <p14:creationId xmlns:p14="http://schemas.microsoft.com/office/powerpoint/2010/main" val="40387793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764704"/>
            <a:ext cx="828092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Переменное (ротационное) скрещивание.</a:t>
            </a:r>
            <a:r>
              <a:rPr lang="ru-RU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переменном скрещивании, в отличие от промышленного, </a:t>
            </a:r>
            <a:r>
              <a:rPr lang="ru-RU" sz="36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лучших маток I поколения используют для получения от них потомства.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этом маток осеменяют чистопородными производителями попеременно то одной, то другой породы. </a:t>
            </a:r>
          </a:p>
        </p:txBody>
      </p:sp>
    </p:spTree>
    <p:extLst>
      <p:ext uri="{BB962C8B-B14F-4D97-AF65-F5344CB8AC3E}">
        <p14:creationId xmlns:p14="http://schemas.microsoft.com/office/powerpoint/2010/main" val="19555031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Untitled-1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650" y="1052735"/>
            <a:ext cx="7920038" cy="4608289"/>
          </a:xfrm>
          <a:noFill/>
          <a:ln w="38100">
            <a:solidFill>
              <a:srgbClr val="00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1331913" y="84138"/>
            <a:ext cx="669607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3200" b="1" dirty="0">
                <a:solidFill>
                  <a:srgbClr val="800000"/>
                </a:solidFill>
                <a:latin typeface="Times New Roman" pitchFamily="18" charset="0"/>
              </a:rPr>
              <a:t>Схема переменного скрещивания</a:t>
            </a:r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179388" y="5876925"/>
            <a:ext cx="842486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000" b="1" i="1" dirty="0">
                <a:solidFill>
                  <a:srgbClr val="000099"/>
                </a:solidFill>
                <a:latin typeface="Times New Roman" pitchFamily="18" charset="0"/>
              </a:rPr>
              <a:t>а</a:t>
            </a:r>
            <a:r>
              <a:rPr lang="ru-RU" altLang="ru-RU" sz="2000" b="1" dirty="0">
                <a:solidFill>
                  <a:srgbClr val="000099"/>
                </a:solidFill>
                <a:latin typeface="Times New Roman" pitchFamily="18" charset="0"/>
              </a:rPr>
              <a:t> – </a:t>
            </a:r>
            <a:r>
              <a:rPr lang="ru-RU" altLang="ru-RU" sz="2000" b="1" dirty="0" err="1">
                <a:solidFill>
                  <a:srgbClr val="000099"/>
                </a:solidFill>
                <a:latin typeface="Times New Roman" pitchFamily="18" charset="0"/>
              </a:rPr>
              <a:t>двухпородного</a:t>
            </a:r>
            <a:r>
              <a:rPr lang="ru-RU" altLang="ru-RU" sz="2000" b="1" dirty="0">
                <a:solidFill>
                  <a:srgbClr val="000099"/>
                </a:solidFill>
                <a:latin typeface="Times New Roman" pitchFamily="18" charset="0"/>
              </a:rPr>
              <a:t> (вариант 1); </a:t>
            </a:r>
            <a:r>
              <a:rPr lang="ru-RU" altLang="ru-RU" sz="2000" b="1" i="1" dirty="0">
                <a:solidFill>
                  <a:srgbClr val="000099"/>
                </a:solidFill>
                <a:latin typeface="Times New Roman" pitchFamily="18" charset="0"/>
              </a:rPr>
              <a:t>б</a:t>
            </a:r>
            <a:r>
              <a:rPr lang="ru-RU" altLang="ru-RU" sz="2000" b="1" dirty="0">
                <a:solidFill>
                  <a:srgbClr val="000099"/>
                </a:solidFill>
                <a:latin typeface="Times New Roman" pitchFamily="18" charset="0"/>
              </a:rPr>
              <a:t> – </a:t>
            </a:r>
            <a:r>
              <a:rPr lang="ru-RU" altLang="ru-RU" sz="2000" b="1" dirty="0" err="1">
                <a:solidFill>
                  <a:srgbClr val="000099"/>
                </a:solidFill>
                <a:latin typeface="Times New Roman" pitchFamily="18" charset="0"/>
              </a:rPr>
              <a:t>трехпородного</a:t>
            </a:r>
            <a:r>
              <a:rPr lang="ru-RU" altLang="ru-RU" sz="2000" b="1" dirty="0">
                <a:solidFill>
                  <a:srgbClr val="000099"/>
                </a:solidFill>
                <a:latin typeface="Times New Roman" pitchFamily="18" charset="0"/>
              </a:rPr>
              <a:t> (вариант 2). </a:t>
            </a:r>
            <a:r>
              <a:rPr lang="en-US" altLang="ru-RU" sz="2000" b="1" dirty="0">
                <a:solidFill>
                  <a:srgbClr val="000099"/>
                </a:solidFill>
                <a:latin typeface="Times New Roman" pitchFamily="18" charset="0"/>
              </a:rPr>
              <a:t>I</a:t>
            </a:r>
            <a:r>
              <a:rPr lang="ru-RU" altLang="ru-RU" sz="2000" b="1" dirty="0">
                <a:solidFill>
                  <a:srgbClr val="000099"/>
                </a:solidFill>
                <a:latin typeface="Times New Roman" pitchFamily="18" charset="0"/>
              </a:rPr>
              <a:t> – порода А; </a:t>
            </a:r>
            <a:r>
              <a:rPr lang="en-US" altLang="ru-RU" sz="2000" b="1" dirty="0">
                <a:solidFill>
                  <a:srgbClr val="000099"/>
                </a:solidFill>
                <a:latin typeface="Times New Roman" pitchFamily="18" charset="0"/>
              </a:rPr>
              <a:t>II</a:t>
            </a:r>
            <a:r>
              <a:rPr lang="ru-RU" altLang="ru-RU" sz="2000" b="1" dirty="0">
                <a:solidFill>
                  <a:srgbClr val="000099"/>
                </a:solidFill>
                <a:latin typeface="Times New Roman" pitchFamily="18" charset="0"/>
              </a:rPr>
              <a:t> – порода В; </a:t>
            </a:r>
            <a:r>
              <a:rPr lang="en-US" altLang="ru-RU" sz="2000" b="1" dirty="0">
                <a:solidFill>
                  <a:srgbClr val="000099"/>
                </a:solidFill>
                <a:latin typeface="Times New Roman" pitchFamily="18" charset="0"/>
              </a:rPr>
              <a:t>III – </a:t>
            </a:r>
            <a:r>
              <a:rPr lang="ru-RU" altLang="ru-RU" sz="2000" b="1" dirty="0">
                <a:solidFill>
                  <a:srgbClr val="000099"/>
                </a:solidFill>
                <a:latin typeface="Times New Roman" pitchFamily="18" charset="0"/>
              </a:rPr>
              <a:t>порода С.</a:t>
            </a:r>
          </a:p>
        </p:txBody>
      </p:sp>
    </p:spTree>
    <p:extLst>
      <p:ext uri="{BB962C8B-B14F-4D97-AF65-F5344CB8AC3E}">
        <p14:creationId xmlns:p14="http://schemas.microsoft.com/office/powerpoint/2010/main" val="38619033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548680"/>
            <a:ext cx="842493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Поглотительное (преобразовательное) скрещивание.</a:t>
            </a:r>
            <a:r>
              <a:rPr lang="ru-RU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Данный метод скрещивания применяется, если необходимы коренная переделка малопродуктивной местной породы и преобразование ее в заводскую. При поглотительном скрещивании используют две породы: местную </a:t>
            </a:r>
            <a:r>
              <a:rPr lang="ru-RU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</a:t>
            </a:r>
            <a:r>
              <a:rPr lang="ru-RU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улучшаемую и заводскую </a:t>
            </a:r>
            <a:r>
              <a:rPr lang="ru-RU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</a:t>
            </a:r>
            <a:r>
              <a:rPr lang="ru-RU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улучшающую (сохраняющую свое название). </a:t>
            </a:r>
          </a:p>
        </p:txBody>
      </p:sp>
    </p:spTree>
    <p:extLst>
      <p:ext uri="{BB962C8B-B14F-4D97-AF65-F5344CB8AC3E}">
        <p14:creationId xmlns:p14="http://schemas.microsoft.com/office/powerpoint/2010/main" val="41208590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Untitled-2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5616" y="1052736"/>
            <a:ext cx="6985000" cy="4718273"/>
          </a:xfrm>
          <a:noFill/>
          <a:ln w="38100">
            <a:solidFill>
              <a:srgbClr val="00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0" y="246894"/>
            <a:ext cx="90360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800" b="1" dirty="0">
                <a:solidFill>
                  <a:srgbClr val="800000"/>
                </a:solidFill>
                <a:latin typeface="Times New Roman" pitchFamily="18" charset="0"/>
              </a:rPr>
              <a:t>Схема поглотительного скрещивания в скотоводстве</a:t>
            </a:r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179388" y="5892800"/>
            <a:ext cx="8353425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b="1" dirty="0">
                <a:solidFill>
                  <a:srgbClr val="000099"/>
                </a:solidFill>
                <a:latin typeface="Times New Roman" pitchFamily="18" charset="0"/>
              </a:rPr>
              <a:t>А – </a:t>
            </a:r>
            <a:r>
              <a:rPr lang="ru-RU" altLang="ru-RU" b="1" dirty="0" smtClean="0">
                <a:solidFill>
                  <a:srgbClr val="000099"/>
                </a:solidFill>
                <a:latin typeface="Times New Roman" pitchFamily="18" charset="0"/>
              </a:rPr>
              <a:t>улучшаемая </a:t>
            </a:r>
            <a:r>
              <a:rPr lang="ru-RU" altLang="ru-RU" b="1" dirty="0">
                <a:solidFill>
                  <a:srgbClr val="000099"/>
                </a:solidFill>
                <a:latin typeface="Times New Roman" pitchFamily="18" charset="0"/>
              </a:rPr>
              <a:t>порода; В – </a:t>
            </a:r>
            <a:r>
              <a:rPr lang="ru-RU" altLang="ru-RU" b="1" dirty="0" smtClean="0">
                <a:solidFill>
                  <a:srgbClr val="000099"/>
                </a:solidFill>
                <a:latin typeface="Times New Roman" pitchFamily="18" charset="0"/>
              </a:rPr>
              <a:t>улучшающая </a:t>
            </a:r>
            <a:r>
              <a:rPr lang="ru-RU" altLang="ru-RU" b="1" dirty="0">
                <a:solidFill>
                  <a:srgbClr val="000099"/>
                </a:solidFill>
                <a:latin typeface="Times New Roman" pitchFamily="18" charset="0"/>
              </a:rPr>
              <a:t>порода; </a:t>
            </a:r>
            <a:r>
              <a:rPr lang="en-US" altLang="ru-RU" b="1" dirty="0">
                <a:solidFill>
                  <a:srgbClr val="000099"/>
                </a:solidFill>
                <a:latin typeface="Times New Roman" pitchFamily="18" charset="0"/>
              </a:rPr>
              <a:t>I</a:t>
            </a:r>
            <a:r>
              <a:rPr lang="ru-RU" altLang="ru-RU" b="1" dirty="0">
                <a:solidFill>
                  <a:srgbClr val="000099"/>
                </a:solidFill>
                <a:latin typeface="Times New Roman" pitchFamily="18" charset="0"/>
              </a:rPr>
              <a:t> – матки </a:t>
            </a:r>
            <a:r>
              <a:rPr lang="en-US" altLang="ru-RU" b="1" dirty="0">
                <a:solidFill>
                  <a:srgbClr val="000099"/>
                </a:solidFill>
                <a:latin typeface="Times New Roman" pitchFamily="18" charset="0"/>
              </a:rPr>
              <a:t>I</a:t>
            </a:r>
            <a:r>
              <a:rPr lang="ru-RU" altLang="ru-RU" b="1" dirty="0">
                <a:solidFill>
                  <a:srgbClr val="000099"/>
                </a:solidFill>
                <a:latin typeface="Times New Roman" pitchFamily="18" charset="0"/>
              </a:rPr>
              <a:t> поколения; </a:t>
            </a:r>
            <a:r>
              <a:rPr lang="en-US" altLang="ru-RU" b="1" dirty="0">
                <a:solidFill>
                  <a:srgbClr val="000099"/>
                </a:solidFill>
                <a:latin typeface="Times New Roman" pitchFamily="18" charset="0"/>
              </a:rPr>
              <a:t>II</a:t>
            </a:r>
            <a:r>
              <a:rPr lang="ru-RU" altLang="ru-RU" b="1" dirty="0">
                <a:solidFill>
                  <a:srgbClr val="000099"/>
                </a:solidFill>
                <a:latin typeface="Times New Roman" pitchFamily="18" charset="0"/>
              </a:rPr>
              <a:t> – матки </a:t>
            </a:r>
            <a:r>
              <a:rPr lang="en-US" altLang="ru-RU" b="1" dirty="0">
                <a:solidFill>
                  <a:srgbClr val="000099"/>
                </a:solidFill>
                <a:latin typeface="Times New Roman" pitchFamily="18" charset="0"/>
              </a:rPr>
              <a:t>II</a:t>
            </a:r>
            <a:r>
              <a:rPr lang="ru-RU" altLang="ru-RU" b="1" dirty="0">
                <a:solidFill>
                  <a:srgbClr val="000099"/>
                </a:solidFill>
                <a:latin typeface="Times New Roman" pitchFamily="18" charset="0"/>
              </a:rPr>
              <a:t> поколения; </a:t>
            </a:r>
            <a:r>
              <a:rPr lang="en-US" altLang="ru-RU" b="1" dirty="0">
                <a:solidFill>
                  <a:srgbClr val="000099"/>
                </a:solidFill>
                <a:latin typeface="Times New Roman" pitchFamily="18" charset="0"/>
              </a:rPr>
              <a:t>III</a:t>
            </a:r>
            <a:r>
              <a:rPr lang="ru-RU" altLang="ru-RU" b="1" dirty="0">
                <a:solidFill>
                  <a:srgbClr val="000099"/>
                </a:solidFill>
                <a:latin typeface="Times New Roman" pitchFamily="18" charset="0"/>
              </a:rPr>
              <a:t> – матки </a:t>
            </a:r>
            <a:r>
              <a:rPr lang="en-US" altLang="ru-RU" b="1" dirty="0">
                <a:solidFill>
                  <a:srgbClr val="000099"/>
                </a:solidFill>
                <a:latin typeface="Times New Roman" pitchFamily="18" charset="0"/>
              </a:rPr>
              <a:t>III</a:t>
            </a:r>
            <a:r>
              <a:rPr lang="ru-RU" altLang="ru-RU" b="1" dirty="0">
                <a:solidFill>
                  <a:srgbClr val="000099"/>
                </a:solidFill>
                <a:latin typeface="Times New Roman" pitchFamily="18" charset="0"/>
              </a:rPr>
              <a:t> поколения; </a:t>
            </a:r>
            <a:r>
              <a:rPr lang="en-US" altLang="ru-RU" b="1" dirty="0">
                <a:solidFill>
                  <a:srgbClr val="000099"/>
                </a:solidFill>
                <a:latin typeface="Times New Roman" pitchFamily="18" charset="0"/>
              </a:rPr>
              <a:t>IV – </a:t>
            </a:r>
            <a:r>
              <a:rPr lang="ru-RU" altLang="ru-RU" b="1" dirty="0">
                <a:solidFill>
                  <a:srgbClr val="000099"/>
                </a:solidFill>
                <a:latin typeface="Times New Roman" pitchFamily="18" charset="0"/>
              </a:rPr>
              <a:t>матки и производители </a:t>
            </a:r>
            <a:r>
              <a:rPr lang="en-US" altLang="ru-RU" b="1" dirty="0">
                <a:solidFill>
                  <a:srgbClr val="000099"/>
                </a:solidFill>
                <a:latin typeface="Times New Roman" pitchFamily="18" charset="0"/>
              </a:rPr>
              <a:t> IV</a:t>
            </a:r>
            <a:r>
              <a:rPr lang="ru-RU" altLang="ru-RU" b="1" dirty="0">
                <a:solidFill>
                  <a:srgbClr val="000099"/>
                </a:solidFill>
                <a:latin typeface="Times New Roman" pitchFamily="18" charset="0"/>
              </a:rPr>
              <a:t> поколения, разведение «в себе».</a:t>
            </a:r>
          </a:p>
        </p:txBody>
      </p:sp>
    </p:spTree>
    <p:extLst>
      <p:ext uri="{BB962C8B-B14F-4D97-AF65-F5344CB8AC3E}">
        <p14:creationId xmlns:p14="http://schemas.microsoft.com/office/powerpoint/2010/main" val="1401558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67544" y="620688"/>
            <a:ext cx="820891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Вводное скрещивание </a:t>
            </a:r>
            <a:r>
              <a:rPr lang="ru-RU" sz="3600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(прилитие</a:t>
            </a:r>
            <a:r>
              <a:rPr lang="ru-RU" sz="36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600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крови) </a:t>
            </a:r>
            <a:r>
              <a:rPr lang="ru-RU" sz="36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используется </a:t>
            </a:r>
            <a:r>
              <a:rPr lang="ru-RU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целью улучшения </a:t>
            </a:r>
            <a:r>
              <a:rPr lang="ru-RU" sz="36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</a:t>
            </a:r>
            <a:r>
              <a:rPr lang="ru-RU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исправления некоторых качеств  </a:t>
            </a:r>
            <a:r>
              <a:rPr lang="ru-RU" sz="36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ценной</a:t>
            </a:r>
            <a:r>
              <a:rPr lang="ru-RU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породы без коренного </a:t>
            </a:r>
            <a:endParaRPr lang="ru-RU" sz="3600" dirty="0" smtClean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36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</a:t>
            </a:r>
            <a:r>
              <a:rPr lang="ru-RU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её основных свойств. </a:t>
            </a:r>
          </a:p>
          <a:p>
            <a:pPr algn="just"/>
            <a:r>
              <a:rPr lang="ru-RU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Сущность метода состоит в умелом выборе улучшающей породы и однократном </a:t>
            </a:r>
            <a:r>
              <a:rPr lang="ru-RU" sz="36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использовании</a:t>
            </a:r>
            <a:r>
              <a:rPr lang="ru-RU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её производителей в </a:t>
            </a:r>
            <a:endParaRPr lang="ru-RU" sz="3600" dirty="0" smtClean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36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спаривании</a:t>
            </a:r>
            <a:r>
              <a:rPr lang="ru-RU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с матками улучшаемой </a:t>
            </a:r>
            <a:endParaRPr lang="ru-RU" sz="3600" dirty="0" smtClean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36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породы</a:t>
            </a:r>
            <a:r>
              <a:rPr lang="ru-RU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50401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Untitled-3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0113" y="1052737"/>
            <a:ext cx="7343775" cy="5040560"/>
          </a:xfrm>
          <a:noFill/>
          <a:ln w="38100">
            <a:solidFill>
              <a:srgbClr val="00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179388" y="382627"/>
            <a:ext cx="864076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800" b="1" dirty="0">
                <a:solidFill>
                  <a:srgbClr val="800000"/>
                </a:solidFill>
                <a:latin typeface="Times New Roman" pitchFamily="18" charset="0"/>
              </a:rPr>
              <a:t>Схема вводного скрещивания</a:t>
            </a: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323528" y="6211810"/>
            <a:ext cx="813690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400" b="1" dirty="0">
                <a:solidFill>
                  <a:srgbClr val="000099"/>
                </a:solidFill>
                <a:latin typeface="Times New Roman" pitchFamily="18" charset="0"/>
              </a:rPr>
              <a:t>А – улучшаемая порода; В – улучшающая порода.</a:t>
            </a:r>
          </a:p>
        </p:txBody>
      </p:sp>
    </p:spTree>
    <p:extLst>
      <p:ext uri="{BB962C8B-B14F-4D97-AF65-F5344CB8AC3E}">
        <p14:creationId xmlns:p14="http://schemas.microsoft.com/office/powerpoint/2010/main" val="38788104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54740" y="476672"/>
            <a:ext cx="828092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Заводское (воспроизводительное) скрещивание.</a:t>
            </a:r>
            <a:r>
              <a:rPr lang="ru-RU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Этот метод применяют для выведения новой породы из двух или нескольких пород. В зависимости от числа участвующих пород при скрещивании различают простое воспроизводительное скрещивание (две породы) и сложное (три и более). Для скрещивания отбирают породы как мало, так и сильно различающиеся между собой. Чем больше сходство между породами, тем быстрее достигается желаемый результат, и наоборот.</a:t>
            </a:r>
          </a:p>
        </p:txBody>
      </p:sp>
    </p:spTree>
    <p:extLst>
      <p:ext uri="{BB962C8B-B14F-4D97-AF65-F5344CB8AC3E}">
        <p14:creationId xmlns:p14="http://schemas.microsoft.com/office/powerpoint/2010/main" val="32655991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75556" y="332656"/>
            <a:ext cx="8136904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Селекция включает </a:t>
            </a:r>
            <a:r>
              <a:rPr lang="ru-RU" sz="3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два элемента единого процесса: </a:t>
            </a:r>
            <a:r>
              <a:rPr lang="ru-RU" sz="32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отбор и подбор</a:t>
            </a:r>
            <a:r>
              <a:rPr lang="ru-RU" sz="3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3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Путем отбора и подбора селекционер изменяет генетическую структуру стада, породы. Ч. Дарвин писал, что предупреждение свободного скрещивания и систематическое спаривание отдельных животных составляет краеугольный камень заводского искусства. </a:t>
            </a:r>
            <a:r>
              <a:rPr lang="ru-RU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результате отбора и подбора</a:t>
            </a:r>
            <a:r>
              <a:rPr lang="ru-RU" sz="3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возникают новые гены, а </a:t>
            </a:r>
            <a:r>
              <a:rPr lang="ru-RU" sz="32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увеличивается частота желательных аллелей и уменьшается частота нежелательных.</a:t>
            </a:r>
          </a:p>
        </p:txBody>
      </p:sp>
    </p:spTree>
    <p:extLst>
      <p:ext uri="{BB962C8B-B14F-4D97-AF65-F5344CB8AC3E}">
        <p14:creationId xmlns:p14="http://schemas.microsoft.com/office/powerpoint/2010/main" val="33729372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 rotWithShape="1">
          <a:blip r:embed="rId3"/>
          <a:srcRect l="26773" t="40281" r="30904" b="36756"/>
          <a:stretch/>
        </p:blipFill>
        <p:spPr bwMode="auto">
          <a:xfrm>
            <a:off x="467544" y="1124744"/>
            <a:ext cx="8136903" cy="41764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39553" y="188640"/>
            <a:ext cx="806489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Схема заводского </a:t>
            </a:r>
            <a:r>
              <a:rPr lang="ru-RU" sz="32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32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воспроизводительного) скрещивания</a:t>
            </a:r>
            <a:endParaRPr lang="ru-RU" sz="3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27584" y="5301208"/>
            <a:ext cx="77048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i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Схема скрещивания при выведении белорусской черно-пестрой породы крупного рогатого скота (</a:t>
            </a:r>
            <a:r>
              <a:rPr lang="ru-RU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один из примеров</a:t>
            </a:r>
            <a:r>
              <a:rPr lang="ru-RU" b="1" i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11949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173708" y="1484784"/>
            <a:ext cx="8856984" cy="518457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Очень тесный инбридинг </a:t>
            </a:r>
            <a:r>
              <a:rPr lang="ru-RU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8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II-II, II-II </a:t>
            </a:r>
            <a:r>
              <a:rPr lang="en-US" sz="2800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800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полные брат и сестра</a:t>
            </a:r>
            <a:r>
              <a:rPr lang="en-US" sz="2800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800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I-II</a:t>
            </a:r>
            <a:r>
              <a:rPr lang="ru-RU" sz="2800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(мать-сын), </a:t>
            </a:r>
            <a:r>
              <a:rPr lang="en-US" sz="28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II-I</a:t>
            </a:r>
            <a:r>
              <a:rPr lang="ru-RU" sz="28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(дочь-отец);</a:t>
            </a:r>
          </a:p>
          <a:p>
            <a:pPr marL="0" indent="0" algn="just">
              <a:buNone/>
            </a:pPr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Тесный инбридинг </a:t>
            </a:r>
            <a:r>
              <a:rPr lang="ru-RU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II-II</a:t>
            </a:r>
            <a:r>
              <a:rPr lang="ru-RU" sz="28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800" dirty="0" err="1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полусибсы</a:t>
            </a:r>
            <a:r>
              <a:rPr lang="ru-RU" sz="2800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28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I-III </a:t>
            </a:r>
            <a:r>
              <a:rPr lang="en-US" sz="2800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800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бабушка-внук</a:t>
            </a:r>
            <a:r>
              <a:rPr lang="en-US" sz="2800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8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8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III</a:t>
            </a:r>
            <a:r>
              <a:rPr lang="ru-RU" sz="28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28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(внучка-дед);</a:t>
            </a:r>
          </a:p>
          <a:p>
            <a:pPr marL="0" indent="0" algn="just">
              <a:buNone/>
            </a:pPr>
            <a:r>
              <a:rPr lang="ru-RU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Близкий инбридинг </a:t>
            </a:r>
            <a:r>
              <a:rPr lang="ru-RU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8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III-II</a:t>
            </a:r>
            <a:r>
              <a:rPr lang="ru-RU" sz="28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(внучка-сын)</a:t>
            </a:r>
            <a:r>
              <a:rPr lang="en-US" sz="2800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II-III</a:t>
            </a:r>
            <a:r>
              <a:rPr lang="ru-RU" sz="28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(дочка-внук)</a:t>
            </a:r>
            <a:r>
              <a:rPr lang="en-US" sz="2800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III-III</a:t>
            </a:r>
            <a:r>
              <a:rPr lang="ru-RU" sz="28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(внучка-внук);</a:t>
            </a:r>
          </a:p>
          <a:p>
            <a:pPr marL="0" indent="0" algn="just">
              <a:buNone/>
            </a:pPr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Умеренный инбридинг </a:t>
            </a:r>
            <a:r>
              <a:rPr lang="ru-RU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800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общий предок встречается в поколениях – </a:t>
            </a:r>
            <a:r>
              <a:rPr lang="en-US" sz="28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III-IV</a:t>
            </a:r>
            <a:r>
              <a:rPr lang="ru-RU" sz="28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(внучка-правнук)</a:t>
            </a:r>
            <a:r>
              <a:rPr lang="en-US" sz="2800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IV-III</a:t>
            </a:r>
            <a:r>
              <a:rPr lang="ru-RU" sz="28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(правнучка-внук)</a:t>
            </a:r>
            <a:r>
              <a:rPr lang="en-US" sz="2800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IV-IV</a:t>
            </a:r>
            <a:r>
              <a:rPr lang="en-US" sz="2800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I-IV</a:t>
            </a:r>
            <a:r>
              <a:rPr lang="en-US" sz="2800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IV-I</a:t>
            </a:r>
            <a:r>
              <a:rPr lang="ru-RU" sz="2800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 algn="just">
              <a:buNone/>
            </a:pPr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Отдаленный инбридинг </a:t>
            </a:r>
            <a:r>
              <a:rPr lang="ru-RU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V-V</a:t>
            </a:r>
            <a:r>
              <a:rPr lang="en-US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V-IV</a:t>
            </a:r>
            <a:r>
              <a:rPr lang="ru-RU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664762"/>
            <a:ext cx="87129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Способы определения инбридинга по А. </a:t>
            </a:r>
            <a:r>
              <a:rPr lang="ru-RU" sz="28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Шапоружу</a:t>
            </a:r>
            <a:r>
              <a:rPr lang="ru-RU" sz="28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(1909) и Пушу, путем учета рядов предков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283608"/>
            <a:ext cx="67687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Инбридинг – близкородственное спаривание</a:t>
            </a: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483979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348800"/>
            <a:ext cx="849694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крупных, малоплодных и медленно растущих животных Н.А. Кравченко (1973) предлагает схему последовательности их оценок: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r>
              <a:rPr lang="ru-RU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родословной </a:t>
            </a:r>
            <a:r>
              <a:rPr lang="ru-RU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(оценка генотипа животного). </a:t>
            </a:r>
          </a:p>
          <a:p>
            <a:pPr algn="just"/>
            <a:r>
              <a:rPr lang="ru-RU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</a:t>
            </a:r>
            <a:r>
              <a:rPr lang="ru-RU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характеру его индивидуального развития </a:t>
            </a:r>
            <a:r>
              <a:rPr lang="ru-RU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(оценка по фенотипу). Эта оценка производится на основании живой массы и экстерьерных особенностей в разные возрастные периоды.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260648"/>
            <a:ext cx="84249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племенной ценности животных</a:t>
            </a:r>
          </a:p>
        </p:txBody>
      </p:sp>
    </p:spTree>
    <p:extLst>
      <p:ext uri="{BB962C8B-B14F-4D97-AF65-F5344CB8AC3E}">
        <p14:creationId xmlns:p14="http://schemas.microsoft.com/office/powerpoint/2010/main" val="1161662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404664"/>
            <a:ext cx="8712968" cy="583264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4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</a:t>
            </a:r>
            <a:r>
              <a:rPr lang="ru-RU" sz="40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боковым родственникам</a:t>
            </a:r>
            <a:r>
              <a:rPr lang="ru-RU" sz="40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 algn="just">
              <a:buNone/>
            </a:pPr>
            <a:r>
              <a:rPr lang="ru-RU" sz="4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</a:t>
            </a:r>
            <a:r>
              <a:rPr lang="ru-RU" sz="40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продуктивности первородящих маток </a:t>
            </a:r>
            <a:r>
              <a:rPr lang="ru-RU" sz="40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(предварительная оценка по фенотипу). Это решающая оценка. Если продуктивность низкая или животное не способно к размножению, его выбраковывают. По продуктивности оценку животных делают несколько раз.</a:t>
            </a:r>
          </a:p>
        </p:txBody>
      </p:sp>
    </p:spTree>
    <p:extLst>
      <p:ext uri="{BB962C8B-B14F-4D97-AF65-F5344CB8AC3E}">
        <p14:creationId xmlns:p14="http://schemas.microsoft.com/office/powerpoint/2010/main" val="875130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88640"/>
            <a:ext cx="8229600" cy="6669360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5)</a:t>
            </a:r>
            <a:r>
              <a:rPr lang="ru-RU" sz="36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продуктивности в более старшем возрасте </a:t>
            </a:r>
            <a:r>
              <a:rPr lang="ru-RU" sz="36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(уточняющая оценка по фенотипу). Не все лучшие по первым родам молодые матки в дальнейшем оправдывают возлагаемые на них надежды.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6)</a:t>
            </a:r>
            <a:r>
              <a:rPr lang="ru-RU" sz="36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качеству потомства </a:t>
            </a:r>
            <a:r>
              <a:rPr lang="ru-RU" sz="36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(оценка по генотипу). Это окончательная оценка. Для производителя она может изменить и изменяет все ранее проведенные оценки. Если производитель оказался </a:t>
            </a:r>
            <a:r>
              <a:rPr lang="ru-RU" sz="36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ухудшателем</a:t>
            </a:r>
            <a:r>
              <a:rPr lang="ru-RU" sz="36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его выбраковывают. 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842837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04664"/>
            <a:ext cx="8229600" cy="61926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Оценка и отбор по происхождению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В данном случае проводят анализ родословной матери и отца, а также боковых родственников и более дальних предков.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Пробанд</a:t>
            </a:r>
            <a:r>
              <a:rPr lang="ru-RU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животное, для которого составляют родословную.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 составлении родословной используют </a:t>
            </a:r>
            <a:r>
              <a:rPr lang="ru-RU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римские цифры</a:t>
            </a:r>
            <a:r>
              <a:rPr lang="ru-RU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–мать, отец; </a:t>
            </a:r>
            <a:r>
              <a:rPr lang="en-US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en-US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r>
              <a:rPr lang="ru-RU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деды, бабки (пр. мать матери (ММ), отец матери (ОМ) и т.д.); </a:t>
            </a:r>
            <a:r>
              <a:rPr lang="en-US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ru-RU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пробабки</a:t>
            </a:r>
            <a:r>
              <a:rPr lang="ru-RU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прадеды (пр. МММ,ОММ, МОМ, ООМ,ОМО и т.д.).</a:t>
            </a:r>
          </a:p>
        </p:txBody>
      </p:sp>
    </p:spTree>
    <p:extLst>
      <p:ext uri="{BB962C8B-B14F-4D97-AF65-F5344CB8AC3E}">
        <p14:creationId xmlns:p14="http://schemas.microsoft.com/office/powerpoint/2010/main" val="74867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804"/>
          <a:stretch/>
        </p:blipFill>
        <p:spPr>
          <a:xfrm rot="16200000">
            <a:off x="1189833" y="-1073200"/>
            <a:ext cx="6426713" cy="8806377"/>
          </a:xfrm>
        </p:spPr>
      </p:pic>
    </p:spTree>
    <p:extLst>
      <p:ext uri="{BB962C8B-B14F-4D97-AF65-F5344CB8AC3E}">
        <p14:creationId xmlns:p14="http://schemas.microsoft.com/office/powerpoint/2010/main" val="3714887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04664"/>
            <a:ext cx="8229600" cy="619268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/>
              <a:t>Формы родословных:</a:t>
            </a:r>
          </a:p>
          <a:p>
            <a:pPr marL="514350" indent="-514350" algn="just">
              <a:buAutoNum type="arabicPeriod"/>
            </a:pPr>
            <a:r>
              <a:rPr lang="ru-RU" dirty="0" smtClean="0"/>
              <a:t>Табличная. (А. </a:t>
            </a:r>
            <a:r>
              <a:rPr lang="ru-RU" dirty="0" err="1" smtClean="0"/>
              <a:t>Шапоруж</a:t>
            </a:r>
            <a:r>
              <a:rPr lang="ru-RU" dirty="0" smtClean="0"/>
              <a:t>)</a:t>
            </a:r>
            <a:endParaRPr lang="en-US" dirty="0" smtClean="0"/>
          </a:p>
          <a:p>
            <a:pPr marL="514350" indent="-514350" algn="just">
              <a:buAutoNum type="arabicPeriod"/>
            </a:pPr>
            <a:endParaRPr lang="en-US" dirty="0"/>
          </a:p>
          <a:p>
            <a:pPr marL="514350" indent="-514350" algn="just">
              <a:buAutoNum type="arabicPeriod"/>
            </a:pPr>
            <a:endParaRPr lang="en-US" dirty="0" smtClean="0"/>
          </a:p>
          <a:p>
            <a:pPr marL="514350" indent="-514350" algn="just">
              <a:buAutoNum type="arabicPeriod"/>
            </a:pPr>
            <a:endParaRPr lang="en-US" dirty="0"/>
          </a:p>
          <a:p>
            <a:pPr marL="0" indent="0" algn="just">
              <a:buNone/>
            </a:pP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1844824"/>
            <a:ext cx="7698937" cy="1714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925954"/>
            <a:ext cx="7482912" cy="2237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3756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04664"/>
            <a:ext cx="8229600" cy="619268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 smtClean="0"/>
              <a:t>2. </a:t>
            </a:r>
            <a:r>
              <a:rPr lang="ru-RU" dirty="0" smtClean="0"/>
              <a:t>Цепные</a:t>
            </a:r>
          </a:p>
          <a:p>
            <a:pPr marL="0" indent="0" algn="just">
              <a:buNone/>
            </a:pPr>
            <a:endParaRPr lang="ru-RU" dirty="0"/>
          </a:p>
          <a:p>
            <a:pPr marL="0" indent="0" algn="just">
              <a:buNone/>
            </a:pPr>
            <a:endParaRPr lang="ru-RU" dirty="0" smtClean="0"/>
          </a:p>
          <a:p>
            <a:pPr marL="0" indent="0" algn="just">
              <a:buNone/>
            </a:pPr>
            <a:endParaRPr lang="ru-RU" dirty="0"/>
          </a:p>
          <a:p>
            <a:pPr marL="0" indent="0" algn="just">
              <a:buNone/>
            </a:pPr>
            <a:r>
              <a:rPr lang="ru-RU" dirty="0" smtClean="0"/>
              <a:t>3. Структурные </a:t>
            </a:r>
          </a:p>
          <a:p>
            <a:pPr marL="0" indent="0" algn="just">
              <a:buNone/>
            </a:pP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80728"/>
            <a:ext cx="8056605" cy="1113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569" y="3429000"/>
            <a:ext cx="8062572" cy="3246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4947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04664"/>
            <a:ext cx="8229600" cy="61926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5. Родословная, принятая для </a:t>
            </a:r>
            <a:r>
              <a:rPr lang="ru-RU" dirty="0" err="1" smtClean="0"/>
              <a:t>ГКПж</a:t>
            </a:r>
            <a:r>
              <a:rPr lang="ru-RU" dirty="0" smtClean="0"/>
              <a:t> (</a:t>
            </a:r>
            <a:r>
              <a:rPr lang="ru-RU" b="1" dirty="0"/>
              <a:t>Государственной книге племенных животных</a:t>
            </a:r>
            <a:r>
              <a:rPr lang="ru-RU" dirty="0" smtClean="0"/>
              <a:t>) крупного рогатого скота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072478"/>
            <a:ext cx="7704856" cy="4525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9322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04664"/>
            <a:ext cx="8229600" cy="6192688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dirty="0" smtClean="0"/>
              <a:t>  1. </a:t>
            </a:r>
            <a:r>
              <a:rPr lang="ru-RU" sz="3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Отбор</a:t>
            </a:r>
            <a:r>
              <a:rPr lang="ru-RU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это сохранение животных, более приспособленных к определенным жизненным условиям и технологии производства, или выбор человеком наиболее удовлетворяющих его требованиям особей и устранение самой природой или человеком менее приспособленных, худших экземпляров.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</a:t>
            </a:r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отбора </a:t>
            </a:r>
            <a:r>
              <a:rPr lang="ru-RU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состоит в изменении соотношения генотипов в популяции (в изменении его генетического строения) в желательном для человека направлении. </a:t>
            </a:r>
            <a:endParaRPr lang="ru-RU" dirty="0" smtClean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3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Отбор </a:t>
            </a:r>
            <a:r>
              <a:rPr lang="ru-RU" sz="3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осуществляется: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а) </a:t>
            </a:r>
            <a:r>
              <a:rPr lang="ru-RU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фенотипу </a:t>
            </a:r>
            <a:r>
              <a:rPr lang="ru-RU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(экстерьер, конституция, рост и развитие, продуктивность, плодовитость);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б) </a:t>
            </a:r>
            <a:r>
              <a:rPr lang="ru-RU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генотипу </a:t>
            </a:r>
            <a:r>
              <a:rPr lang="ru-RU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(происхождение и качество потомства</a:t>
            </a:r>
            <a:r>
              <a:rPr lang="ru-RU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endParaRPr lang="ru-RU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8466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04664"/>
            <a:ext cx="8229600" cy="61926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/>
              <a:t>6. Групповая перекрестная родословная (генеалогические схемы). (Н.А. Кравченко (1940г)</a:t>
            </a:r>
          </a:p>
          <a:p>
            <a:pPr marL="0" indent="0" algn="ctr">
              <a:buNone/>
            </a:pPr>
            <a:endParaRPr lang="ru-RU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16832"/>
            <a:ext cx="8699349" cy="4357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7073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04664"/>
            <a:ext cx="8229600" cy="6192688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dirty="0" smtClean="0"/>
              <a:t>   При отборе животных по происхождению целесообразно, кроме оценки по родословной, использовать данные о боковых родственниках животного: сестрах, братьях, </a:t>
            </a:r>
            <a:r>
              <a:rPr lang="ru-RU" dirty="0" err="1" smtClean="0"/>
              <a:t>полубратьях</a:t>
            </a:r>
            <a:r>
              <a:rPr lang="ru-RU" dirty="0" smtClean="0"/>
              <a:t>, </a:t>
            </a:r>
            <a:r>
              <a:rPr lang="ru-RU" dirty="0" err="1" smtClean="0"/>
              <a:t>полусестрах</a:t>
            </a:r>
            <a:r>
              <a:rPr lang="ru-RU" dirty="0" smtClean="0"/>
              <a:t>, и это получило название оценки животных по сибсам и </a:t>
            </a:r>
            <a:r>
              <a:rPr lang="ru-RU" dirty="0" err="1" smtClean="0"/>
              <a:t>полусибсам</a:t>
            </a:r>
            <a:r>
              <a:rPr lang="ru-RU" dirty="0" smtClean="0"/>
              <a:t>. И основывается эта оценка на генотипическом сходстве между животными, происходящими от одних и тех же родителей. Метод сибсов и </a:t>
            </a:r>
            <a:r>
              <a:rPr lang="ru-RU" dirty="0" err="1" smtClean="0"/>
              <a:t>полусибсов</a:t>
            </a:r>
            <a:r>
              <a:rPr lang="ru-RU" dirty="0" smtClean="0"/>
              <a:t> позволяет выявить племенную ценность животного в более раннем возрасте, чем при его оценке по потомству.</a:t>
            </a:r>
          </a:p>
        </p:txBody>
      </p:sp>
    </p:spTree>
    <p:extLst>
      <p:ext uri="{BB962C8B-B14F-4D97-AF65-F5344CB8AC3E}">
        <p14:creationId xmlns:p14="http://schemas.microsoft.com/office/powerpoint/2010/main" val="2910367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04664"/>
            <a:ext cx="8229600" cy="6192688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dirty="0" smtClean="0"/>
              <a:t>   </a:t>
            </a:r>
            <a:r>
              <a:rPr lang="ru-RU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молочном скотоводстве определение племенной ценности быка, показателями которой служит ожидаемый удой дочерей, ведется по формуле:</a:t>
            </a:r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endParaRPr lang="ru-RU" dirty="0"/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где </a:t>
            </a:r>
            <a:r>
              <a:rPr lang="ru-RU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ожидаемый удой дочерей; </a:t>
            </a:r>
          </a:p>
          <a:p>
            <a:pPr marL="0" indent="0" algn="just">
              <a:buNone/>
            </a:pPr>
            <a:r>
              <a:rPr lang="ru-RU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средний удой по стаду за те же годы и по той же лактации, по которой получены показатели животных, взятых для оценки производителя; </a:t>
            </a:r>
          </a:p>
          <a:p>
            <a:pPr marL="0" indent="0" algn="just">
              <a:buNone/>
            </a:pPr>
            <a:r>
              <a:rPr lang="ru-RU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удой матери оцениваемого; </a:t>
            </a:r>
          </a:p>
          <a:p>
            <a:pPr marL="0" indent="0" algn="just">
              <a:buNone/>
            </a:pPr>
            <a:r>
              <a:rPr lang="ru-RU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удой матери отца; </a:t>
            </a:r>
          </a:p>
          <a:p>
            <a:pPr marL="0" indent="0" algn="just">
              <a:buNone/>
            </a:pPr>
            <a:r>
              <a:rPr lang="ru-RU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удой матери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0" indent="0" algn="just">
              <a:buNone/>
            </a:pPr>
            <a:r>
              <a:rPr lang="ru-RU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средний удой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полусестер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быка как со стороны отца, так и со стороны матери; </a:t>
            </a:r>
          </a:p>
          <a:p>
            <a:pPr marL="0" indent="0" algn="just">
              <a:buNone/>
            </a:pPr>
            <a:r>
              <a:rPr lang="ru-RU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МД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средний удой коров, с которым намечено спаривать оцениваемого быка.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84" b="16062"/>
          <a:stretch/>
        </p:blipFill>
        <p:spPr bwMode="auto">
          <a:xfrm>
            <a:off x="225765" y="1501641"/>
            <a:ext cx="8687017" cy="74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1968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04664"/>
            <a:ext cx="8229600" cy="6192688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36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Оценка и отбор КРС по качеству потомства</a:t>
            </a:r>
          </a:p>
          <a:p>
            <a:pPr marL="0" indent="0" algn="just">
              <a:buNone/>
            </a:pPr>
            <a:r>
              <a:rPr lang="ru-RU" sz="36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Проверку и оценку быков-производителей по продуктивным качествам их дочерей проводят в </a:t>
            </a:r>
            <a:r>
              <a:rPr lang="ru-RU" sz="36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спецхозах</a:t>
            </a:r>
            <a:r>
              <a:rPr lang="ru-RU" sz="36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на фермах, в которых достигнут уровень продуктивности коров не ниже 3000 кг молока за календарный год.</a:t>
            </a:r>
          </a:p>
          <a:p>
            <a:pPr marL="0" indent="0" algn="just">
              <a:buNone/>
            </a:pPr>
            <a:r>
              <a:rPr lang="ru-RU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Число и качество испытываемых производителей определяется количеством дочерей, необходимых для их достоверной оценки по потомству.</a:t>
            </a:r>
            <a:r>
              <a:rPr lang="ru-RU" dirty="0" smtClean="0"/>
              <a:t> </a:t>
            </a:r>
          </a:p>
          <a:p>
            <a:pPr marL="0" indent="0" algn="ctr">
              <a:buNone/>
            </a:pPr>
            <a:endParaRPr lang="ru-RU" b="1" dirty="0" smtClean="0"/>
          </a:p>
        </p:txBody>
      </p:sp>
    </p:spTree>
    <p:extLst>
      <p:ext uri="{BB962C8B-B14F-4D97-AF65-F5344CB8AC3E}">
        <p14:creationId xmlns:p14="http://schemas.microsoft.com/office/powerpoint/2010/main" val="3128145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04664"/>
            <a:ext cx="8229600" cy="6192688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dirty="0" smtClean="0"/>
              <a:t>    </a:t>
            </a:r>
            <a:r>
              <a:rPr lang="ru-RU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каждом из хозяйств одновременно проверяют не менее трех быков. При этом учитывают следующие хозяйственно полезные признаки быков, их дочерей, а также коров, осемененных спермой проверяемых быков: живую массу, развитие и телосложение, пригодность коров к машинному доению, скорость молокоотдачи, воспроизводительную способность быков (темперамент, качество спермы).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Для ускорения оценки производителя его ставят на испытание в более молодом возрасте. В молочном скотоводстве коров, отелившихся первый раз, предварительно оценивают за 90 или 100 дней лактации, затем за 200 дней и, наконец, - за 305 дней.</a:t>
            </a:r>
          </a:p>
          <a:p>
            <a:pPr marL="0" indent="0" algn="just"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93395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04664"/>
            <a:ext cx="8229600" cy="61926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 smtClean="0"/>
              <a:t>Методы оценки производителей по качеству потомства в молочном и молочно-мясном скотоводстве</a:t>
            </a:r>
          </a:p>
          <a:p>
            <a:pPr marL="0" indent="0" algn="just">
              <a:buNone/>
            </a:pPr>
            <a:r>
              <a:rPr lang="ru-RU" sz="2400" dirty="0" smtClean="0"/>
              <a:t>   Оценку потомства быка-производителя проводят несколькими методами:</a:t>
            </a:r>
          </a:p>
          <a:p>
            <a:pPr marL="514350" indent="-514350" algn="just">
              <a:buAutoNum type="arabicPeriod"/>
            </a:pPr>
            <a:r>
              <a:rPr lang="ru-RU" sz="2400" dirty="0" smtClean="0"/>
              <a:t>Сравнение продуктивности дочерей производителя с продуктивностью матерей. </a:t>
            </a:r>
          </a:p>
          <a:p>
            <a:pPr marL="514350" indent="-514350" algn="just">
              <a:buAutoNum type="arabicPeriod"/>
            </a:pPr>
            <a:endParaRPr lang="ru-RU" dirty="0" smtClean="0"/>
          </a:p>
          <a:p>
            <a:pPr marL="514350" indent="-514350" algn="just">
              <a:buAutoNum type="arabicPeriod"/>
            </a:pPr>
            <a:endParaRPr lang="ru-RU" dirty="0"/>
          </a:p>
          <a:p>
            <a:pPr marL="514350" indent="-514350" algn="just">
              <a:buAutoNum type="arabicPeriod"/>
            </a:pPr>
            <a:endParaRPr lang="ru-RU" dirty="0" smtClean="0"/>
          </a:p>
          <a:p>
            <a:pPr marL="514350" indent="-514350" algn="just">
              <a:buAutoNum type="arabicPeriod"/>
            </a:pP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8" y="3427413"/>
            <a:ext cx="9525" cy="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013" y="2996952"/>
            <a:ext cx="3855344" cy="3576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265358" y="2708920"/>
            <a:ext cx="469913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Определение </a:t>
            </a:r>
            <a:r>
              <a:rPr lang="ru-RU" sz="2000" dirty="0" err="1" smtClean="0"/>
              <a:t>улучшателей</a:t>
            </a:r>
            <a:r>
              <a:rPr lang="ru-RU" sz="2000" dirty="0" smtClean="0"/>
              <a:t> и </a:t>
            </a:r>
            <a:r>
              <a:rPr lang="ru-RU" sz="2000" dirty="0" err="1" smtClean="0"/>
              <a:t>ухудшателей</a:t>
            </a:r>
            <a:r>
              <a:rPr lang="ru-RU" sz="2000" dirty="0" smtClean="0"/>
              <a:t> решается графически. Для этого на сетке снизу по вертикали откладывают показатели дочерей быка, а по горизонтали - те же показатели их матерей. Затем сетку пересекают диагональю. Каждый показатель дочерей быка изображается точкой на пересечении линий, соответствующих ее показателям матери. Если большинство точек располагаются выше диагонали, производитель будет </a:t>
            </a:r>
            <a:r>
              <a:rPr lang="ru-RU" sz="2000" dirty="0" err="1" smtClean="0"/>
              <a:t>улучшателем</a:t>
            </a:r>
            <a:r>
              <a:rPr lang="ru-RU" sz="2000" dirty="0" smtClean="0"/>
              <a:t>, если наоборот – </a:t>
            </a:r>
            <a:r>
              <a:rPr lang="ru-RU" sz="2000" dirty="0" err="1" smtClean="0"/>
              <a:t>ухудшателем</a:t>
            </a:r>
            <a:r>
              <a:rPr lang="ru-RU" sz="20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97798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04664"/>
            <a:ext cx="8229600" cy="6192688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ru-RU" dirty="0" smtClean="0"/>
              <a:t>2. Сравнение продуктивности дочерей производителя с продуктивностью их сверстниц. </a:t>
            </a:r>
          </a:p>
          <a:p>
            <a:pPr marL="0" indent="0" algn="just">
              <a:buNone/>
            </a:pPr>
            <a:r>
              <a:rPr lang="ru-RU" dirty="0" smtClean="0"/>
              <a:t>3. Сравнение продуктивности дочерей производителя со средними показателями стада. </a:t>
            </a:r>
          </a:p>
          <a:p>
            <a:pPr marL="0" indent="0" algn="just">
              <a:buNone/>
            </a:pPr>
            <a:r>
              <a:rPr lang="ru-RU" dirty="0" smtClean="0"/>
              <a:t>4. Сравнение продуктивности дочерей производителя со стандартом породы. </a:t>
            </a:r>
          </a:p>
          <a:p>
            <a:pPr marL="0" indent="0" algn="just">
              <a:buNone/>
            </a:pPr>
            <a:r>
              <a:rPr lang="ru-RU" dirty="0" smtClean="0"/>
              <a:t>5. Племенную ценность проверяемых быков определяют на основании разницы между продуктивностью дочерей и сверстниц. При этом быкам присваивается племенная категория одновременно по двум признакам - удою (А</a:t>
            </a:r>
            <a:r>
              <a:rPr lang="ru-RU" sz="2100" dirty="0" smtClean="0"/>
              <a:t>1</a:t>
            </a:r>
            <a:r>
              <a:rPr lang="ru-RU" dirty="0" smtClean="0"/>
              <a:t>А</a:t>
            </a:r>
            <a:r>
              <a:rPr lang="ru-RU" sz="2100" dirty="0" smtClean="0"/>
              <a:t>2</a:t>
            </a:r>
            <a:r>
              <a:rPr lang="ru-RU" dirty="0" smtClean="0"/>
              <a:t>А</a:t>
            </a:r>
            <a:r>
              <a:rPr lang="ru-RU" sz="2100" dirty="0" smtClean="0"/>
              <a:t>3</a:t>
            </a:r>
            <a:r>
              <a:rPr lang="ru-RU" dirty="0" smtClean="0"/>
              <a:t>) и жирности молока (В</a:t>
            </a:r>
            <a:r>
              <a:rPr lang="ru-RU" sz="2100" dirty="0" smtClean="0"/>
              <a:t>1</a:t>
            </a:r>
            <a:r>
              <a:rPr lang="ru-RU" dirty="0" smtClean="0"/>
              <a:t>В</a:t>
            </a:r>
            <a:r>
              <a:rPr lang="ru-RU" sz="2400" dirty="0" smtClean="0"/>
              <a:t>2</a:t>
            </a:r>
            <a:r>
              <a:rPr lang="ru-RU" dirty="0" smtClean="0"/>
              <a:t>В</a:t>
            </a:r>
            <a:r>
              <a:rPr lang="ru-RU" sz="2400" dirty="0" smtClean="0"/>
              <a:t>3</a:t>
            </a:r>
            <a:r>
              <a:rPr lang="ru-RU" dirty="0" smtClean="0"/>
              <a:t>). Племенные категории не присваивают быкам, дочери которых имеют в среднем показатель интенсивности молокоотдачи ниже восьми баллов, индекс вымени ниже 40 %.</a:t>
            </a:r>
          </a:p>
        </p:txBody>
      </p:sp>
    </p:spTree>
    <p:extLst>
      <p:ext uri="{BB962C8B-B14F-4D97-AF65-F5344CB8AC3E}">
        <p14:creationId xmlns:p14="http://schemas.microsoft.com/office/powerpoint/2010/main" val="3844810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  Присвоение </a:t>
            </a:r>
            <a:r>
              <a:rPr lang="ru-RU" dirty="0"/>
              <a:t>племенных категорий быкам-производителям осуществляют на основании шкал (табл. 1 и 2</a:t>
            </a:r>
            <a:r>
              <a:rPr lang="ru-RU" dirty="0" smtClean="0"/>
              <a:t>)…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132856"/>
            <a:ext cx="8032813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054284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40768"/>
            <a:ext cx="8573786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999165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поправочного коэффициента на число дочерей (табл. 3)…</a:t>
            </a:r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56792"/>
            <a:ext cx="7344816" cy="4978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61106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404664"/>
            <a:ext cx="4176464" cy="61926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                                  </a:t>
            </a:r>
          </a:p>
          <a:p>
            <a:pPr marL="0" indent="0">
              <a:buNone/>
            </a:pPr>
            <a:r>
              <a:rPr lang="ru-RU" b="1" dirty="0" smtClean="0"/>
              <a:t>   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Естественный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800" dirty="0"/>
              <a:t>Стабилизирующий отбор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800" dirty="0" smtClean="0"/>
              <a:t>Движущий отбор (направленный отбор)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800" dirty="0" err="1" smtClean="0"/>
              <a:t>Дизруптивный</a:t>
            </a:r>
            <a:r>
              <a:rPr lang="ru-RU" sz="2800" dirty="0" smtClean="0"/>
              <a:t> отбор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800" dirty="0" smtClean="0"/>
              <a:t>Половой отбор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800" dirty="0" smtClean="0"/>
              <a:t>Косвенный отбор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800" dirty="0" smtClean="0"/>
              <a:t>Негативный отбор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800" dirty="0" smtClean="0"/>
              <a:t>Технологический отбор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dirty="0" smtClean="0"/>
          </a:p>
        </p:txBody>
      </p:sp>
      <p:cxnSp>
        <p:nvCxnSpPr>
          <p:cNvPr id="4" name="Прямая со стрелкой 3"/>
          <p:cNvCxnSpPr/>
          <p:nvPr/>
        </p:nvCxnSpPr>
        <p:spPr>
          <a:xfrm flipH="1">
            <a:off x="1951112" y="968534"/>
            <a:ext cx="1180728" cy="70635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>
            <a:off x="4644008" y="968534"/>
            <a:ext cx="1298047" cy="70111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4283968" y="1556792"/>
            <a:ext cx="486003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Искусственный</a:t>
            </a:r>
            <a:r>
              <a:rPr lang="ru-RU" sz="3200" u="sng" dirty="0" smtClean="0"/>
              <a:t> </a:t>
            </a:r>
          </a:p>
          <a:p>
            <a:pPr algn="just"/>
            <a:endParaRPr lang="ru-RU" sz="3200" u="sng" dirty="0" smtClean="0"/>
          </a:p>
          <a:p>
            <a:pPr algn="just"/>
            <a:r>
              <a:rPr lang="ru-RU" sz="3200" dirty="0" smtClean="0"/>
              <a:t>1. Бессознательный отбор</a:t>
            </a:r>
          </a:p>
          <a:p>
            <a:pPr algn="just"/>
            <a:r>
              <a:rPr lang="ru-RU" sz="3200" dirty="0" smtClean="0"/>
              <a:t>2. Методический отбор: 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ru-RU" sz="3200" u="sng" dirty="0" smtClean="0"/>
          </a:p>
        </p:txBody>
      </p:sp>
      <p:sp>
        <p:nvSpPr>
          <p:cNvPr id="13" name="Прямоугольник 12"/>
          <p:cNvSpPr/>
          <p:nvPr/>
        </p:nvSpPr>
        <p:spPr>
          <a:xfrm>
            <a:off x="3131840" y="260648"/>
            <a:ext cx="162704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Отбор</a:t>
            </a:r>
            <a:endParaRPr lang="ru-RU" sz="4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2205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4042792" cy="5721499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и группы породы, к которой относятся проверяемые быки (табл. 4).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88640"/>
            <a:ext cx="3813795" cy="6391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609892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/>
          </a:bodyPr>
          <a:lstStyle/>
          <a:p>
            <a:pPr algn="just"/>
            <a:r>
              <a:rPr lang="ru-RU" sz="2800" b="1" dirty="0"/>
              <a:t>Особенности оценки производителей по качеству потомства в мясном скотоводстве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693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/>
              <a:t>В </a:t>
            </a:r>
            <a:r>
              <a:rPr lang="ru-RU" sz="2400" dirty="0"/>
              <a:t>мясном скотоводстве оценка быков проводится в два этапа: по собственной продуктивности быка и по качеству его потомства. Одновременно с быками оценивают и их сыновей.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861144"/>
            <a:ext cx="5976664" cy="3801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340050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04664"/>
            <a:ext cx="8229600" cy="61926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/>
              <a:t>Самостоятельная работа: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dirty="0" smtClean="0"/>
              <a:t>Линейная система оценки экстерьера. Система А;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dirty="0" smtClean="0"/>
              <a:t>Оценка коров по комплексу признаков экстерьера (система Б) и классификация типа телосложения.</a:t>
            </a:r>
          </a:p>
        </p:txBody>
      </p:sp>
    </p:spTree>
    <p:extLst>
      <p:ext uri="{BB962C8B-B14F-4D97-AF65-F5344CB8AC3E}">
        <p14:creationId xmlns:p14="http://schemas.microsoft.com/office/powerpoint/2010/main" val="928802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 rotWithShape="1">
          <a:blip r:embed="rId2"/>
          <a:srcRect l="59638" t="19439" r="7017" b="49098"/>
          <a:stretch/>
        </p:blipFill>
        <p:spPr bwMode="auto">
          <a:xfrm>
            <a:off x="971600" y="1196753"/>
            <a:ext cx="7416824" cy="48245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331640" y="260648"/>
            <a:ext cx="65527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Естественный отбор</a:t>
            </a:r>
            <a:endParaRPr lang="ru-RU" sz="4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27584" y="5589240"/>
            <a:ext cx="2520280" cy="40011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Движущий отбор</a:t>
            </a:r>
            <a:endParaRPr lang="ru-RU" sz="20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419872" y="5588870"/>
            <a:ext cx="2520280" cy="70788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Стабилизирующий отбор</a:t>
            </a:r>
            <a:endParaRPr lang="ru-RU" sz="20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969559" y="5588870"/>
            <a:ext cx="2520280" cy="70788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Дизруптивный</a:t>
            </a:r>
            <a:r>
              <a:rPr lang="ru-RU" sz="20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отбор</a:t>
            </a:r>
            <a:endParaRPr lang="ru-RU" sz="20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580112" y="1196753"/>
            <a:ext cx="3071297" cy="707886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Исходная </a:t>
            </a:r>
          </a:p>
          <a:p>
            <a:pPr algn="ctr"/>
            <a:r>
              <a:rPr lang="ru-RU" sz="20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популяция</a:t>
            </a:r>
            <a:endParaRPr lang="ru-RU" sz="20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580112" y="2420888"/>
            <a:ext cx="1944216" cy="40011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Размер</a:t>
            </a:r>
            <a:r>
              <a:rPr lang="ru-RU" sz="2000" b="1" u="sng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тела</a:t>
            </a:r>
            <a:endParaRPr lang="ru-RU" sz="20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69048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искусственного отбора</a:t>
            </a:r>
            <a:endParaRPr lang="ru-RU" sz="4000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ru-RU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Различают </a:t>
            </a:r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массовый, семейный, внутрисемейный и комбинированный отбор (отбор по индексам).</a:t>
            </a:r>
          </a:p>
          <a:p>
            <a:pPr algn="just"/>
            <a:r>
              <a:rPr lang="ru-RU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Искусственный отбор по нескольким селекционным и технологическим признакам ведут тремя методами. Это </a:t>
            </a:r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тандемный отбор, отбор по независимым уровням и отбор по зависимым уровням при помощи селекционного индекса</a:t>
            </a:r>
            <a:r>
              <a:rPr lang="ru-RU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61813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052736"/>
            <a:ext cx="8712968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AutoNum type="arabicParenR"/>
            </a:pPr>
            <a:r>
              <a:rPr lang="ru-RU" sz="28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</a:t>
            </a:r>
            <a:r>
              <a:rPr lang="ru-RU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того направления, в котором его начинают вести; </a:t>
            </a:r>
            <a:endParaRPr lang="ru-RU" sz="2800" dirty="0" smtClean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 оценку признаков; </a:t>
            </a:r>
            <a:endParaRPr lang="ru-RU" sz="2800" dirty="0" smtClean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оценку самих животных по их фенотипу (продуктивность, экстерьер, интерьер и конституция); </a:t>
            </a:r>
            <a:endParaRPr lang="ru-RU" sz="2800" dirty="0" smtClean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оценку животных по их генотипу, определяемому по происхождению (по фенотипу их предков и боковых родственников) и по качеству потомства (по фенотипам их потомков); </a:t>
            </a:r>
            <a:endParaRPr lang="ru-RU" sz="2800" dirty="0" smtClean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группировку животных по их происхождению, возрасту, классам, типу, качеству, хозяйственной и племенной ценности, назначению; </a:t>
            </a:r>
            <a:endParaRPr lang="ru-RU" sz="2800" dirty="0" smtClean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решение судьбы животных и птиц.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34321" y="425091"/>
            <a:ext cx="65849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Искусственный отбор включает в себя:</a:t>
            </a:r>
          </a:p>
        </p:txBody>
      </p:sp>
    </p:spTree>
    <p:extLst>
      <p:ext uri="{BB962C8B-B14F-4D97-AF65-F5344CB8AC3E}">
        <p14:creationId xmlns:p14="http://schemas.microsoft.com/office/powerpoint/2010/main" val="41828624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98405" y="3429000"/>
            <a:ext cx="806489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Признаки отбора:</a:t>
            </a:r>
          </a:p>
          <a:p>
            <a:pPr marL="514350" indent="-514350" algn="just">
              <a:buAutoNum type="arabicPeriod"/>
            </a:pPr>
            <a:r>
              <a:rPr lang="ru-RU" sz="32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Простые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3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масть, группа крови и т.д.;</a:t>
            </a:r>
          </a:p>
          <a:p>
            <a:pPr marL="514350" indent="-514350" algn="just">
              <a:buAutoNum type="arabicPeriod"/>
            </a:pPr>
            <a:r>
              <a:rPr lang="ru-RU" sz="32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Сложные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3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несколько более простых признаков, которые отличаются полимерной или адаптивной наследственностью.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54389" y="597332"/>
            <a:ext cx="820891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Различают </a:t>
            </a:r>
            <a:r>
              <a:rPr lang="ru-RU" sz="32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односторонний и комплексный</a:t>
            </a:r>
            <a:r>
              <a:rPr lang="ru-RU" sz="32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отбор</a:t>
            </a:r>
          </a:p>
          <a:p>
            <a:pPr algn="just"/>
            <a:r>
              <a:rPr lang="ru-RU" sz="32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при </a:t>
            </a:r>
            <a:r>
              <a:rPr lang="ru-RU" sz="32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одностороннем отборе</a:t>
            </a:r>
            <a:r>
              <a:rPr lang="ru-RU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селекцию ведут по одному продуктивному </a:t>
            </a:r>
            <a:r>
              <a:rPr lang="ru-RU" sz="32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признаку;</a:t>
            </a:r>
          </a:p>
          <a:p>
            <a:pPr marL="342900" indent="-342900" algn="just">
              <a:buFontTx/>
              <a:buChar char="-"/>
            </a:pPr>
            <a:r>
              <a:rPr lang="ru-RU" sz="3200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32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комплексном</a:t>
            </a:r>
            <a:r>
              <a:rPr lang="ru-RU" sz="3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3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ряду признаков.</a:t>
            </a:r>
          </a:p>
        </p:txBody>
      </p:sp>
    </p:spTree>
    <p:extLst>
      <p:ext uri="{BB962C8B-B14F-4D97-AF65-F5344CB8AC3E}">
        <p14:creationId xmlns:p14="http://schemas.microsoft.com/office/powerpoint/2010/main" val="285577323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914</TotalTime>
  <Words>2482</Words>
  <Application>Microsoft Office PowerPoint</Application>
  <PresentationFormat>Экран (4:3)</PresentationFormat>
  <Paragraphs>266</Paragraphs>
  <Slides>52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52</vt:i4>
      </vt:variant>
    </vt:vector>
  </HeadingPairs>
  <TitlesOfParts>
    <vt:vector size="53" baseType="lpstr">
      <vt:lpstr>Тема Office</vt:lpstr>
      <vt:lpstr>Презентация PowerPoint</vt:lpstr>
      <vt:lpstr>План лекции:</vt:lpstr>
      <vt:lpstr>Презентация PowerPoint</vt:lpstr>
      <vt:lpstr>Презентация PowerPoint</vt:lpstr>
      <vt:lpstr>Презентация PowerPoint</vt:lpstr>
      <vt:lpstr>Презентация PowerPoint</vt:lpstr>
      <vt:lpstr>Методы искусственного отбора</vt:lpstr>
      <vt:lpstr>Презентация PowerPoint</vt:lpstr>
      <vt:lpstr>Презентация PowerPoint</vt:lpstr>
      <vt:lpstr>Презентация PowerPoint</vt:lpstr>
      <vt:lpstr>Презентация PowerPoint</vt:lpstr>
      <vt:lpstr>С точки зрения генетики, эффективность отбора зависит от типа действия генов</vt:lpstr>
      <vt:lpstr>Презентация PowerPoint</vt:lpstr>
      <vt:lpstr>Презентация PowerPoint</vt:lpstr>
      <vt:lpstr>ПОДБОР В ЖИВОТНОВОДСТВЕ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Особенности оценки производителей по качеству потомства в мясном скотоводстве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Оценка племенных и продуктивных качеств производителей сельскохозяйственных животных при отборе</dc:title>
  <dc:creator>Татьяна Сотникова</dc:creator>
  <cp:lastModifiedBy>Admin</cp:lastModifiedBy>
  <cp:revision>67</cp:revision>
  <dcterms:created xsi:type="dcterms:W3CDTF">2021-02-01T10:27:37Z</dcterms:created>
  <dcterms:modified xsi:type="dcterms:W3CDTF">2021-12-18T05:35:27Z</dcterms:modified>
</cp:coreProperties>
</file>